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2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53" autoAdjust="0"/>
    <p:restoredTop sz="94660"/>
  </p:normalViewPr>
  <p:slideViewPr>
    <p:cSldViewPr snapToGrid="0">
      <p:cViewPr>
        <p:scale>
          <a:sx n="66" d="100"/>
          <a:sy n="66" d="100"/>
        </p:scale>
        <p:origin x="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D1116-BBF0-47B9-B11D-27CF33B6FA52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9780F-4692-47D6-949E-D903E840F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7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A0A7-4B3B-4B63-AB56-7BD8CC82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7FEA9-E3B6-42F4-92C0-A60495D1B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178AE-DFE5-4A85-9E14-E87B2304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59DE-ED36-4529-ABB0-696A81D3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8E586-ADD6-4103-89F6-3D410335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3180-6E21-4255-8122-B4CB6192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7ED6-F127-47FE-90A2-93AA45C53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C697D-7149-470D-B14A-E475F0F2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F2DB-3F15-4DA7-B1B7-D82C8882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F98E8-23D0-4D3A-9E3A-A76F1EDC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71D06-B65F-413A-90C2-869CD8F0C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FDEA5-0044-4E73-A677-5C958F0D8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094CF-0BC0-4EAC-8658-73AA830C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AA5F5-89B2-4243-80B9-6110644B0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0AB8C-41ED-47AA-8353-20EE4A76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9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9C8A-9226-4B72-A07C-867B923F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DA21-0748-4045-82F0-E62CB1B94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2BD18-79CC-4D3A-AD94-E617F138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1F092-65A3-4928-95F3-A3757A09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FF124-5123-4B8E-A8CD-323E28AC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6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986D8-ACE7-46A0-AF4E-E7AA2BF9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CD768-8E1D-49EF-B076-5CFA1007D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B9080-CBC1-48EF-B4B4-F94CE485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2D65-B5EB-456B-BCF6-C9745545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8BA0C-5437-43B9-8A2F-BD890106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3534-67B2-4147-BA73-E3A6977F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3B48-BD7E-4D4F-B902-BC6502465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957D8-9E27-40B3-B66B-BB7347D72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8E73E-8E56-4C25-94F4-FE779B95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9306A-B2D3-4D02-A0EF-1E4032F3D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92C7B-EF8C-44C4-BCB2-6B2AAB84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8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499B-3D60-4155-9946-AD90CD58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A0B06-E755-40D6-9198-2D2600E8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11F9D-DA70-4C32-A7B9-F7D8C70EA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702B90-7C4B-45BF-9120-7B2035262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5A3FB-6A13-46F9-992B-0368CC86E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90B12C-476F-42D1-8409-4FB980F1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4E577-C5D3-476C-AA0F-E6957331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D21AF-26AE-417D-98ED-D4FB9DF5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8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8667-699A-4182-8047-56C7D300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99ED6-D885-4A74-932C-D879C91C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BE3D2-350D-47AA-A930-566022E8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D00E9-A2D5-4702-A0AA-035D32FC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2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BDCD1-08FD-4DDE-8125-5C6B65FA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62CFA-2579-4DE8-9275-F9BD737C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A5674-5F65-45C9-B1D7-AE05E593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1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B77E-779D-40A2-AE1A-8EE0A0B6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13E90-12FC-400C-B700-629C310A3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FC839-AE22-47E1-9920-97E188BE4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AEB45-8441-4A24-9154-301589E3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6EA84-FDFD-46FD-911B-6D87335E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82C4E-4CF5-4CE2-B30E-5B49E03B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B935-0A88-476F-8FE1-1B7F62D3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E8BE7C-B8F7-455E-9491-FAEB9BBAB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FEA38-0D9B-43FB-AC30-B60B3DFE4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B7593-387B-4CF8-9F4B-3498FF0D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509A9-40BA-4C6B-81AD-18F8913F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6D000-C66E-4BFA-BEBD-31F64B3F6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4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D7BAA-5258-42DC-BF3B-CE9DEAD1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F4368-E2A3-4D36-B4BA-2E6963112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E3ACD-C6EA-44AF-9CBE-89A794B415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B1951-2A66-460A-B372-4CE32E945B6A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4AECF-D073-4A83-8D4D-E2D8DBCF5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26043-2EE3-498E-9F14-EBC44F0FA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EFD0-B076-4471-B003-1139E1B7A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2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nokey.app/assets/images/header-bg.png">
            <a:extLst>
              <a:ext uri="{FF2B5EF4-FFF2-40B4-BE49-F238E27FC236}">
                <a16:creationId xmlns:a16="http://schemas.microsoft.com/office/drawing/2014/main" id="{8A9145F4-8EB2-41E7-9C32-FD5921EE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5CBC18-8AF5-4561-9F94-EF45DF727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2486746"/>
            <a:ext cx="5763491" cy="942254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Calibi"/>
                <a:cs typeface="Arial" panose="020B0604020202020204" pitchFamily="34" charset="0"/>
              </a:rPr>
              <a:t>Система мгновенного заселения</a:t>
            </a:r>
            <a:endParaRPr lang="en-US" sz="4000" dirty="0">
              <a:latin typeface="Calibi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CBB34-413A-425A-B77A-F6870214ED8F}"/>
              </a:ext>
            </a:extLst>
          </p:cNvPr>
          <p:cNvSpPr txBox="1"/>
          <p:nvPr/>
        </p:nvSpPr>
        <p:spPr>
          <a:xfrm>
            <a:off x="2374216" y="4137891"/>
            <a:ext cx="168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www.nokey.app</a:t>
            </a:r>
          </a:p>
        </p:txBody>
      </p:sp>
    </p:spTree>
    <p:extLst>
      <p:ext uri="{BB962C8B-B14F-4D97-AF65-F5344CB8AC3E}">
        <p14:creationId xmlns:p14="http://schemas.microsoft.com/office/powerpoint/2010/main" val="37688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nendo.jp/wp/wp-content/uploads/2021/02/L-door_key09_akihiro_yoshida.jpg">
            <a:extLst>
              <a:ext uri="{FF2B5EF4-FFF2-40B4-BE49-F238E27FC236}">
                <a16:creationId xmlns:a16="http://schemas.microsoft.com/office/drawing/2014/main" id="{C6438F1A-CEA4-4697-A56C-F5941A30D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"/>
            <a:ext cx="12302836" cy="82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">
            <a:extLst>
              <a:ext uri="{FF2B5EF4-FFF2-40B4-BE49-F238E27FC236}">
                <a16:creationId xmlns:a16="http://schemas.microsoft.com/office/drawing/2014/main" id="{5DC111A9-0D37-4067-AAD1-16AD7C196B8A}"/>
              </a:ext>
            </a:extLst>
          </p:cNvPr>
          <p:cNvSpPr/>
          <p:nvPr/>
        </p:nvSpPr>
        <p:spPr>
          <a:xfrm>
            <a:off x="4764858" y="425494"/>
            <a:ext cx="2798535" cy="258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12600" y="21486"/>
                </a:moveTo>
                <a:cubicBezTo>
                  <a:pt x="12178" y="21486"/>
                  <a:pt x="11773" y="21367"/>
                  <a:pt x="11406" y="21149"/>
                </a:cubicBezTo>
                <a:lnTo>
                  <a:pt x="3729" y="16373"/>
                </a:lnTo>
                <a:lnTo>
                  <a:pt x="386" y="16373"/>
                </a:lnTo>
                <a:cubicBezTo>
                  <a:pt x="294" y="16373"/>
                  <a:pt x="220" y="16334"/>
                  <a:pt x="165" y="16274"/>
                </a:cubicBezTo>
                <a:cubicBezTo>
                  <a:pt x="110" y="16215"/>
                  <a:pt x="73" y="16136"/>
                  <a:pt x="73" y="16036"/>
                </a:cubicBezTo>
                <a:lnTo>
                  <a:pt x="73" y="14293"/>
                </a:lnTo>
                <a:cubicBezTo>
                  <a:pt x="73" y="14154"/>
                  <a:pt x="110" y="14035"/>
                  <a:pt x="202" y="13956"/>
                </a:cubicBezTo>
                <a:cubicBezTo>
                  <a:pt x="790" y="13381"/>
                  <a:pt x="1561" y="12529"/>
                  <a:pt x="2516" y="11439"/>
                </a:cubicBezTo>
                <a:lnTo>
                  <a:pt x="3398" y="10448"/>
                </a:lnTo>
                <a:cubicBezTo>
                  <a:pt x="4463" y="9259"/>
                  <a:pt x="4684" y="8685"/>
                  <a:pt x="4684" y="8407"/>
                </a:cubicBezTo>
                <a:cubicBezTo>
                  <a:pt x="4684" y="8149"/>
                  <a:pt x="4592" y="7932"/>
                  <a:pt x="4408" y="7773"/>
                </a:cubicBezTo>
                <a:cubicBezTo>
                  <a:pt x="4225" y="7595"/>
                  <a:pt x="3986" y="7515"/>
                  <a:pt x="3692" y="7515"/>
                </a:cubicBezTo>
                <a:cubicBezTo>
                  <a:pt x="3398" y="7515"/>
                  <a:pt x="3159" y="7595"/>
                  <a:pt x="2976" y="7773"/>
                </a:cubicBezTo>
                <a:cubicBezTo>
                  <a:pt x="2792" y="7951"/>
                  <a:pt x="2718" y="8169"/>
                  <a:pt x="2718" y="8447"/>
                </a:cubicBezTo>
                <a:lnTo>
                  <a:pt x="2718" y="8823"/>
                </a:lnTo>
                <a:cubicBezTo>
                  <a:pt x="2718" y="8922"/>
                  <a:pt x="2682" y="9002"/>
                  <a:pt x="2627" y="9061"/>
                </a:cubicBezTo>
                <a:cubicBezTo>
                  <a:pt x="2571" y="9120"/>
                  <a:pt x="2498" y="9160"/>
                  <a:pt x="2406" y="9160"/>
                </a:cubicBezTo>
                <a:lnTo>
                  <a:pt x="312" y="9160"/>
                </a:lnTo>
                <a:cubicBezTo>
                  <a:pt x="220" y="9160"/>
                  <a:pt x="147" y="9120"/>
                  <a:pt x="92" y="9061"/>
                </a:cubicBezTo>
                <a:cubicBezTo>
                  <a:pt x="37" y="9002"/>
                  <a:pt x="0" y="8922"/>
                  <a:pt x="0" y="8823"/>
                </a:cubicBezTo>
                <a:lnTo>
                  <a:pt x="0" y="8031"/>
                </a:lnTo>
                <a:cubicBezTo>
                  <a:pt x="37" y="7416"/>
                  <a:pt x="239" y="6861"/>
                  <a:pt x="569" y="6406"/>
                </a:cubicBezTo>
                <a:cubicBezTo>
                  <a:pt x="900" y="5950"/>
                  <a:pt x="1341" y="5593"/>
                  <a:pt x="1892" y="5355"/>
                </a:cubicBezTo>
                <a:cubicBezTo>
                  <a:pt x="2424" y="5118"/>
                  <a:pt x="3031" y="4999"/>
                  <a:pt x="3692" y="4999"/>
                </a:cubicBezTo>
                <a:cubicBezTo>
                  <a:pt x="4427" y="4999"/>
                  <a:pt x="5088" y="5157"/>
                  <a:pt x="5639" y="5454"/>
                </a:cubicBezTo>
                <a:cubicBezTo>
                  <a:pt x="6190" y="5752"/>
                  <a:pt x="6631" y="6168"/>
                  <a:pt x="6924" y="6683"/>
                </a:cubicBezTo>
                <a:cubicBezTo>
                  <a:pt x="7218" y="7198"/>
                  <a:pt x="7365" y="7773"/>
                  <a:pt x="7365" y="8387"/>
                </a:cubicBezTo>
                <a:cubicBezTo>
                  <a:pt x="7365" y="8843"/>
                  <a:pt x="7255" y="9299"/>
                  <a:pt x="7053" y="9755"/>
                </a:cubicBezTo>
                <a:cubicBezTo>
                  <a:pt x="6851" y="10210"/>
                  <a:pt x="6557" y="10686"/>
                  <a:pt x="6153" y="11181"/>
                </a:cubicBezTo>
                <a:cubicBezTo>
                  <a:pt x="5878" y="11538"/>
                  <a:pt x="5565" y="11915"/>
                  <a:pt x="5235" y="12271"/>
                </a:cubicBezTo>
                <a:cubicBezTo>
                  <a:pt x="4904" y="12628"/>
                  <a:pt x="4427" y="13123"/>
                  <a:pt x="3820" y="13758"/>
                </a:cubicBezTo>
                <a:lnTo>
                  <a:pt x="3692" y="13896"/>
                </a:lnTo>
                <a:lnTo>
                  <a:pt x="7200" y="13896"/>
                </a:lnTo>
                <a:cubicBezTo>
                  <a:pt x="7273" y="13896"/>
                  <a:pt x="7329" y="13956"/>
                  <a:pt x="7329" y="14035"/>
                </a:cubicBezTo>
                <a:cubicBezTo>
                  <a:pt x="7329" y="14114"/>
                  <a:pt x="7273" y="14174"/>
                  <a:pt x="7200" y="14174"/>
                </a:cubicBezTo>
                <a:lnTo>
                  <a:pt x="3490" y="14174"/>
                </a:lnTo>
                <a:cubicBezTo>
                  <a:pt x="3416" y="14174"/>
                  <a:pt x="3343" y="14134"/>
                  <a:pt x="3306" y="14055"/>
                </a:cubicBezTo>
                <a:cubicBezTo>
                  <a:pt x="3269" y="13976"/>
                  <a:pt x="3288" y="13896"/>
                  <a:pt x="3343" y="13817"/>
                </a:cubicBezTo>
                <a:lnTo>
                  <a:pt x="3637" y="13520"/>
                </a:lnTo>
                <a:cubicBezTo>
                  <a:pt x="4243" y="12886"/>
                  <a:pt x="4702" y="12410"/>
                  <a:pt x="5051" y="12053"/>
                </a:cubicBezTo>
                <a:cubicBezTo>
                  <a:pt x="5382" y="11697"/>
                  <a:pt x="5694" y="11340"/>
                  <a:pt x="5951" y="10983"/>
                </a:cubicBezTo>
                <a:cubicBezTo>
                  <a:pt x="6337" y="10508"/>
                  <a:pt x="6612" y="10052"/>
                  <a:pt x="6814" y="9616"/>
                </a:cubicBezTo>
                <a:cubicBezTo>
                  <a:pt x="6998" y="9200"/>
                  <a:pt x="7090" y="8784"/>
                  <a:pt x="7090" y="8387"/>
                </a:cubicBezTo>
                <a:cubicBezTo>
                  <a:pt x="7090" y="7832"/>
                  <a:pt x="6961" y="7297"/>
                  <a:pt x="6686" y="6842"/>
                </a:cubicBezTo>
                <a:cubicBezTo>
                  <a:pt x="6410" y="6386"/>
                  <a:pt x="6025" y="6009"/>
                  <a:pt x="5510" y="5732"/>
                </a:cubicBezTo>
                <a:cubicBezTo>
                  <a:pt x="4996" y="5454"/>
                  <a:pt x="4390" y="5316"/>
                  <a:pt x="3692" y="5316"/>
                </a:cubicBezTo>
                <a:cubicBezTo>
                  <a:pt x="3067" y="5316"/>
                  <a:pt x="2498" y="5435"/>
                  <a:pt x="2002" y="5653"/>
                </a:cubicBezTo>
                <a:cubicBezTo>
                  <a:pt x="1506" y="5871"/>
                  <a:pt x="1102" y="6207"/>
                  <a:pt x="790" y="6624"/>
                </a:cubicBezTo>
                <a:cubicBezTo>
                  <a:pt x="496" y="7040"/>
                  <a:pt x="312" y="7535"/>
                  <a:pt x="276" y="8070"/>
                </a:cubicBezTo>
                <a:lnTo>
                  <a:pt x="276" y="8843"/>
                </a:lnTo>
                <a:cubicBezTo>
                  <a:pt x="276" y="8863"/>
                  <a:pt x="276" y="8863"/>
                  <a:pt x="294" y="8863"/>
                </a:cubicBezTo>
                <a:cubicBezTo>
                  <a:pt x="294" y="8863"/>
                  <a:pt x="312" y="8883"/>
                  <a:pt x="312" y="8883"/>
                </a:cubicBezTo>
                <a:lnTo>
                  <a:pt x="2406" y="8883"/>
                </a:lnTo>
                <a:cubicBezTo>
                  <a:pt x="2425" y="8883"/>
                  <a:pt x="2425" y="8883"/>
                  <a:pt x="2425" y="8863"/>
                </a:cubicBezTo>
                <a:cubicBezTo>
                  <a:pt x="2425" y="8863"/>
                  <a:pt x="2443" y="8843"/>
                  <a:pt x="2443" y="8843"/>
                </a:cubicBezTo>
                <a:lnTo>
                  <a:pt x="2443" y="8467"/>
                </a:lnTo>
                <a:cubicBezTo>
                  <a:pt x="2443" y="8110"/>
                  <a:pt x="2553" y="7793"/>
                  <a:pt x="2792" y="7575"/>
                </a:cubicBezTo>
                <a:cubicBezTo>
                  <a:pt x="3012" y="7357"/>
                  <a:pt x="3325" y="7238"/>
                  <a:pt x="3692" y="7238"/>
                </a:cubicBezTo>
                <a:cubicBezTo>
                  <a:pt x="4059" y="7238"/>
                  <a:pt x="4353" y="7357"/>
                  <a:pt x="4592" y="7575"/>
                </a:cubicBezTo>
                <a:cubicBezTo>
                  <a:pt x="4831" y="7793"/>
                  <a:pt x="4959" y="8090"/>
                  <a:pt x="4959" y="8447"/>
                </a:cubicBezTo>
                <a:cubicBezTo>
                  <a:pt x="4959" y="8942"/>
                  <a:pt x="4518" y="9675"/>
                  <a:pt x="3600" y="10706"/>
                </a:cubicBezTo>
                <a:lnTo>
                  <a:pt x="2737" y="11697"/>
                </a:lnTo>
                <a:cubicBezTo>
                  <a:pt x="1782" y="12787"/>
                  <a:pt x="992" y="13639"/>
                  <a:pt x="422" y="14233"/>
                </a:cubicBezTo>
                <a:cubicBezTo>
                  <a:pt x="386" y="14273"/>
                  <a:pt x="386" y="14312"/>
                  <a:pt x="386" y="14352"/>
                </a:cubicBezTo>
                <a:lnTo>
                  <a:pt x="386" y="16096"/>
                </a:lnTo>
                <a:cubicBezTo>
                  <a:pt x="386" y="16116"/>
                  <a:pt x="386" y="16116"/>
                  <a:pt x="404" y="16116"/>
                </a:cubicBezTo>
                <a:cubicBezTo>
                  <a:pt x="404" y="16116"/>
                  <a:pt x="422" y="16136"/>
                  <a:pt x="422" y="16136"/>
                </a:cubicBezTo>
                <a:lnTo>
                  <a:pt x="3802" y="16136"/>
                </a:lnTo>
                <a:lnTo>
                  <a:pt x="3802" y="16136"/>
                </a:lnTo>
                <a:cubicBezTo>
                  <a:pt x="3820" y="16136"/>
                  <a:pt x="3857" y="16136"/>
                  <a:pt x="3876" y="16155"/>
                </a:cubicBezTo>
                <a:lnTo>
                  <a:pt x="11590" y="20951"/>
                </a:lnTo>
                <a:cubicBezTo>
                  <a:pt x="12251" y="21367"/>
                  <a:pt x="13059" y="21367"/>
                  <a:pt x="13720" y="20951"/>
                </a:cubicBezTo>
                <a:lnTo>
                  <a:pt x="20296" y="16849"/>
                </a:lnTo>
                <a:cubicBezTo>
                  <a:pt x="20957" y="16433"/>
                  <a:pt x="21361" y="15680"/>
                  <a:pt x="21361" y="14867"/>
                </a:cubicBezTo>
                <a:lnTo>
                  <a:pt x="21361" y="6663"/>
                </a:lnTo>
                <a:cubicBezTo>
                  <a:pt x="21361" y="5851"/>
                  <a:pt x="20957" y="5078"/>
                  <a:pt x="20296" y="4682"/>
                </a:cubicBezTo>
                <a:lnTo>
                  <a:pt x="13720" y="580"/>
                </a:lnTo>
                <a:cubicBezTo>
                  <a:pt x="13078" y="183"/>
                  <a:pt x="12269" y="163"/>
                  <a:pt x="11608" y="580"/>
                </a:cubicBezTo>
                <a:cubicBezTo>
                  <a:pt x="11608" y="580"/>
                  <a:pt x="11590" y="580"/>
                  <a:pt x="11590" y="599"/>
                </a:cubicBezTo>
                <a:lnTo>
                  <a:pt x="5786" y="3968"/>
                </a:lnTo>
                <a:cubicBezTo>
                  <a:pt x="5712" y="4008"/>
                  <a:pt x="5639" y="3988"/>
                  <a:pt x="5602" y="3909"/>
                </a:cubicBezTo>
                <a:cubicBezTo>
                  <a:pt x="5565" y="3829"/>
                  <a:pt x="5584" y="3750"/>
                  <a:pt x="5657" y="3711"/>
                </a:cubicBezTo>
                <a:lnTo>
                  <a:pt x="11443" y="342"/>
                </a:lnTo>
                <a:cubicBezTo>
                  <a:pt x="11443" y="342"/>
                  <a:pt x="11443" y="342"/>
                  <a:pt x="11443" y="342"/>
                </a:cubicBezTo>
                <a:cubicBezTo>
                  <a:pt x="12178" y="-114"/>
                  <a:pt x="13096" y="-114"/>
                  <a:pt x="13831" y="342"/>
                </a:cubicBezTo>
                <a:lnTo>
                  <a:pt x="20406" y="4444"/>
                </a:lnTo>
                <a:cubicBezTo>
                  <a:pt x="21141" y="4900"/>
                  <a:pt x="21600" y="5772"/>
                  <a:pt x="21600" y="6683"/>
                </a:cubicBezTo>
                <a:lnTo>
                  <a:pt x="21600" y="14887"/>
                </a:lnTo>
                <a:cubicBezTo>
                  <a:pt x="21600" y="15799"/>
                  <a:pt x="21141" y="16671"/>
                  <a:pt x="20406" y="17126"/>
                </a:cubicBezTo>
                <a:lnTo>
                  <a:pt x="13831" y="21228"/>
                </a:lnTo>
                <a:cubicBezTo>
                  <a:pt x="13427" y="21367"/>
                  <a:pt x="13004" y="21486"/>
                  <a:pt x="12600" y="2148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087397AD-E95F-49AE-A87B-7393CC2FEC37}"/>
              </a:ext>
            </a:extLst>
          </p:cNvPr>
          <p:cNvSpPr/>
          <p:nvPr/>
        </p:nvSpPr>
        <p:spPr>
          <a:xfrm>
            <a:off x="1686153" y="1593186"/>
            <a:ext cx="2674783" cy="2589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12203" y="21486"/>
                </a:moveTo>
                <a:cubicBezTo>
                  <a:pt x="11761" y="21486"/>
                  <a:pt x="11338" y="21368"/>
                  <a:pt x="10954" y="21150"/>
                </a:cubicBezTo>
                <a:lnTo>
                  <a:pt x="4401" y="17320"/>
                </a:lnTo>
                <a:cubicBezTo>
                  <a:pt x="4362" y="17300"/>
                  <a:pt x="4324" y="17241"/>
                  <a:pt x="4324" y="17202"/>
                </a:cubicBezTo>
                <a:lnTo>
                  <a:pt x="4324" y="5493"/>
                </a:lnTo>
                <a:cubicBezTo>
                  <a:pt x="4324" y="5474"/>
                  <a:pt x="4324" y="5474"/>
                  <a:pt x="4305" y="5474"/>
                </a:cubicBezTo>
                <a:cubicBezTo>
                  <a:pt x="4305" y="5474"/>
                  <a:pt x="4285" y="5454"/>
                  <a:pt x="4285" y="5454"/>
                </a:cubicBezTo>
                <a:lnTo>
                  <a:pt x="2056" y="5454"/>
                </a:lnTo>
                <a:cubicBezTo>
                  <a:pt x="1999" y="5454"/>
                  <a:pt x="1941" y="5474"/>
                  <a:pt x="1883" y="5493"/>
                </a:cubicBezTo>
                <a:lnTo>
                  <a:pt x="327" y="6184"/>
                </a:lnTo>
                <a:cubicBezTo>
                  <a:pt x="288" y="6204"/>
                  <a:pt x="269" y="6224"/>
                  <a:pt x="269" y="6263"/>
                </a:cubicBezTo>
                <a:lnTo>
                  <a:pt x="307" y="7902"/>
                </a:lnTo>
                <a:cubicBezTo>
                  <a:pt x="307" y="7902"/>
                  <a:pt x="307" y="7922"/>
                  <a:pt x="307" y="7922"/>
                </a:cubicBezTo>
                <a:lnTo>
                  <a:pt x="327" y="7922"/>
                </a:lnTo>
                <a:lnTo>
                  <a:pt x="1806" y="7566"/>
                </a:lnTo>
                <a:cubicBezTo>
                  <a:pt x="1883" y="7547"/>
                  <a:pt x="1960" y="7566"/>
                  <a:pt x="2018" y="7626"/>
                </a:cubicBezTo>
                <a:cubicBezTo>
                  <a:pt x="2075" y="7685"/>
                  <a:pt x="2095" y="7744"/>
                  <a:pt x="2095" y="7784"/>
                </a:cubicBezTo>
                <a:lnTo>
                  <a:pt x="2095" y="16056"/>
                </a:lnTo>
                <a:cubicBezTo>
                  <a:pt x="2095" y="16135"/>
                  <a:pt x="2037" y="16195"/>
                  <a:pt x="1960" y="16195"/>
                </a:cubicBezTo>
                <a:cubicBezTo>
                  <a:pt x="1883" y="16195"/>
                  <a:pt x="1826" y="16135"/>
                  <a:pt x="1826" y="16056"/>
                </a:cubicBezTo>
                <a:lnTo>
                  <a:pt x="1826" y="7863"/>
                </a:lnTo>
                <a:lnTo>
                  <a:pt x="365" y="8218"/>
                </a:lnTo>
                <a:cubicBezTo>
                  <a:pt x="346" y="8218"/>
                  <a:pt x="346" y="8218"/>
                  <a:pt x="327" y="8218"/>
                </a:cubicBezTo>
                <a:cubicBezTo>
                  <a:pt x="192" y="8218"/>
                  <a:pt x="38" y="8139"/>
                  <a:pt x="38" y="7902"/>
                </a:cubicBezTo>
                <a:lnTo>
                  <a:pt x="0" y="6263"/>
                </a:lnTo>
                <a:cubicBezTo>
                  <a:pt x="0" y="6105"/>
                  <a:pt x="77" y="5967"/>
                  <a:pt x="231" y="5908"/>
                </a:cubicBezTo>
                <a:lnTo>
                  <a:pt x="1806" y="5197"/>
                </a:lnTo>
                <a:cubicBezTo>
                  <a:pt x="1902" y="5158"/>
                  <a:pt x="1999" y="5138"/>
                  <a:pt x="2095" y="5138"/>
                </a:cubicBezTo>
                <a:lnTo>
                  <a:pt x="4324" y="5138"/>
                </a:lnTo>
                <a:cubicBezTo>
                  <a:pt x="4420" y="5138"/>
                  <a:pt x="4497" y="5177"/>
                  <a:pt x="4554" y="5237"/>
                </a:cubicBezTo>
                <a:cubicBezTo>
                  <a:pt x="4612" y="5296"/>
                  <a:pt x="4651" y="5375"/>
                  <a:pt x="4651" y="5474"/>
                </a:cubicBezTo>
                <a:lnTo>
                  <a:pt x="4651" y="17083"/>
                </a:lnTo>
                <a:lnTo>
                  <a:pt x="11107" y="20894"/>
                </a:lnTo>
                <a:cubicBezTo>
                  <a:pt x="11799" y="21308"/>
                  <a:pt x="12645" y="21308"/>
                  <a:pt x="13337" y="20894"/>
                </a:cubicBezTo>
                <a:lnTo>
                  <a:pt x="20216" y="16807"/>
                </a:lnTo>
                <a:cubicBezTo>
                  <a:pt x="20908" y="16392"/>
                  <a:pt x="21331" y="15642"/>
                  <a:pt x="21331" y="14832"/>
                </a:cubicBezTo>
                <a:lnTo>
                  <a:pt x="21331" y="6658"/>
                </a:lnTo>
                <a:cubicBezTo>
                  <a:pt x="21331" y="5849"/>
                  <a:pt x="20908" y="5079"/>
                  <a:pt x="20216" y="4684"/>
                </a:cubicBezTo>
                <a:lnTo>
                  <a:pt x="13337" y="597"/>
                </a:lnTo>
                <a:cubicBezTo>
                  <a:pt x="12645" y="182"/>
                  <a:pt x="11799" y="182"/>
                  <a:pt x="11107" y="597"/>
                </a:cubicBezTo>
                <a:lnTo>
                  <a:pt x="5035" y="3953"/>
                </a:lnTo>
                <a:cubicBezTo>
                  <a:pt x="4958" y="3993"/>
                  <a:pt x="4881" y="3973"/>
                  <a:pt x="4843" y="3894"/>
                </a:cubicBezTo>
                <a:cubicBezTo>
                  <a:pt x="4804" y="3815"/>
                  <a:pt x="4823" y="3736"/>
                  <a:pt x="4900" y="3697"/>
                </a:cubicBezTo>
                <a:lnTo>
                  <a:pt x="10973" y="340"/>
                </a:lnTo>
                <a:cubicBezTo>
                  <a:pt x="11742" y="-114"/>
                  <a:pt x="12702" y="-114"/>
                  <a:pt x="13471" y="340"/>
                </a:cubicBezTo>
                <a:lnTo>
                  <a:pt x="20351" y="4427"/>
                </a:lnTo>
                <a:cubicBezTo>
                  <a:pt x="21120" y="4881"/>
                  <a:pt x="21600" y="5750"/>
                  <a:pt x="21600" y="6658"/>
                </a:cubicBezTo>
                <a:lnTo>
                  <a:pt x="21600" y="14832"/>
                </a:lnTo>
                <a:cubicBezTo>
                  <a:pt x="21600" y="15740"/>
                  <a:pt x="21120" y="16609"/>
                  <a:pt x="20351" y="17063"/>
                </a:cubicBezTo>
                <a:lnTo>
                  <a:pt x="13471" y="21150"/>
                </a:lnTo>
                <a:cubicBezTo>
                  <a:pt x="13087" y="21368"/>
                  <a:pt x="12645" y="21486"/>
                  <a:pt x="12203" y="21486"/>
                </a:cubicBezTo>
                <a:close/>
                <a:moveTo>
                  <a:pt x="1922" y="7843"/>
                </a:moveTo>
                <a:cubicBezTo>
                  <a:pt x="1922" y="7843"/>
                  <a:pt x="1922" y="7843"/>
                  <a:pt x="1922" y="7843"/>
                </a:cubicBezTo>
                <a:cubicBezTo>
                  <a:pt x="1922" y="7843"/>
                  <a:pt x="1922" y="7843"/>
                  <a:pt x="1922" y="784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9287CE33-8990-42B8-BE41-85372667A88E}"/>
              </a:ext>
            </a:extLst>
          </p:cNvPr>
          <p:cNvSpPr/>
          <p:nvPr/>
        </p:nvSpPr>
        <p:spPr>
          <a:xfrm>
            <a:off x="8039957" y="1593186"/>
            <a:ext cx="2796148" cy="2589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12611" y="21486"/>
                </a:moveTo>
                <a:cubicBezTo>
                  <a:pt x="12188" y="21486"/>
                  <a:pt x="11784" y="21368"/>
                  <a:pt x="11416" y="21150"/>
                </a:cubicBezTo>
                <a:lnTo>
                  <a:pt x="3989" y="16550"/>
                </a:lnTo>
                <a:cubicBezTo>
                  <a:pt x="3291" y="16550"/>
                  <a:pt x="2261" y="16333"/>
                  <a:pt x="1618" y="15898"/>
                </a:cubicBezTo>
                <a:cubicBezTo>
                  <a:pt x="1011" y="15484"/>
                  <a:pt x="570" y="14911"/>
                  <a:pt x="294" y="14200"/>
                </a:cubicBezTo>
                <a:cubicBezTo>
                  <a:pt x="129" y="13766"/>
                  <a:pt x="37" y="13292"/>
                  <a:pt x="0" y="12779"/>
                </a:cubicBezTo>
                <a:cubicBezTo>
                  <a:pt x="0" y="12562"/>
                  <a:pt x="110" y="12443"/>
                  <a:pt x="313" y="12443"/>
                </a:cubicBezTo>
                <a:lnTo>
                  <a:pt x="2408" y="12443"/>
                </a:lnTo>
                <a:cubicBezTo>
                  <a:pt x="2592" y="12443"/>
                  <a:pt x="2721" y="12562"/>
                  <a:pt x="2739" y="12759"/>
                </a:cubicBezTo>
                <a:cubicBezTo>
                  <a:pt x="2757" y="12996"/>
                  <a:pt x="2813" y="13233"/>
                  <a:pt x="2905" y="13470"/>
                </a:cubicBezTo>
                <a:cubicBezTo>
                  <a:pt x="2978" y="13648"/>
                  <a:pt x="3070" y="13786"/>
                  <a:pt x="3199" y="13885"/>
                </a:cubicBezTo>
                <a:cubicBezTo>
                  <a:pt x="3327" y="13983"/>
                  <a:pt x="3493" y="14023"/>
                  <a:pt x="3677" y="14023"/>
                </a:cubicBezTo>
                <a:cubicBezTo>
                  <a:pt x="4026" y="14023"/>
                  <a:pt x="4302" y="13845"/>
                  <a:pt x="4467" y="13509"/>
                </a:cubicBezTo>
                <a:cubicBezTo>
                  <a:pt x="4596" y="13272"/>
                  <a:pt x="4651" y="12957"/>
                  <a:pt x="4651" y="12542"/>
                </a:cubicBezTo>
                <a:cubicBezTo>
                  <a:pt x="4651" y="12147"/>
                  <a:pt x="4596" y="11811"/>
                  <a:pt x="4467" y="11515"/>
                </a:cubicBezTo>
                <a:cubicBezTo>
                  <a:pt x="4302" y="11180"/>
                  <a:pt x="4026" y="11022"/>
                  <a:pt x="3658" y="11022"/>
                </a:cubicBezTo>
                <a:cubicBezTo>
                  <a:pt x="3566" y="11022"/>
                  <a:pt x="3474" y="11061"/>
                  <a:pt x="3364" y="11120"/>
                </a:cubicBezTo>
                <a:cubicBezTo>
                  <a:pt x="3235" y="11199"/>
                  <a:pt x="3070" y="11318"/>
                  <a:pt x="2868" y="11456"/>
                </a:cubicBezTo>
                <a:cubicBezTo>
                  <a:pt x="2794" y="11515"/>
                  <a:pt x="2721" y="11535"/>
                  <a:pt x="2666" y="11535"/>
                </a:cubicBezTo>
                <a:cubicBezTo>
                  <a:pt x="2555" y="11535"/>
                  <a:pt x="2463" y="11476"/>
                  <a:pt x="2427" y="11377"/>
                </a:cubicBezTo>
                <a:lnTo>
                  <a:pt x="1397" y="9817"/>
                </a:lnTo>
                <a:cubicBezTo>
                  <a:pt x="1342" y="9738"/>
                  <a:pt x="1324" y="9659"/>
                  <a:pt x="1324" y="9600"/>
                </a:cubicBezTo>
                <a:cubicBezTo>
                  <a:pt x="1324" y="9482"/>
                  <a:pt x="1379" y="9403"/>
                  <a:pt x="1452" y="9343"/>
                </a:cubicBezTo>
                <a:lnTo>
                  <a:pt x="3474" y="7685"/>
                </a:lnTo>
                <a:lnTo>
                  <a:pt x="551" y="7685"/>
                </a:lnTo>
                <a:cubicBezTo>
                  <a:pt x="460" y="7685"/>
                  <a:pt x="386" y="7645"/>
                  <a:pt x="331" y="7586"/>
                </a:cubicBezTo>
                <a:cubicBezTo>
                  <a:pt x="276" y="7527"/>
                  <a:pt x="239" y="7448"/>
                  <a:pt x="239" y="7349"/>
                </a:cubicBezTo>
                <a:lnTo>
                  <a:pt x="239" y="5493"/>
                </a:lnTo>
                <a:cubicBezTo>
                  <a:pt x="239" y="5395"/>
                  <a:pt x="276" y="5316"/>
                  <a:pt x="331" y="5256"/>
                </a:cubicBezTo>
                <a:cubicBezTo>
                  <a:pt x="386" y="5197"/>
                  <a:pt x="460" y="5158"/>
                  <a:pt x="551" y="5158"/>
                </a:cubicBezTo>
                <a:lnTo>
                  <a:pt x="6894" y="5158"/>
                </a:lnTo>
                <a:cubicBezTo>
                  <a:pt x="6986" y="5158"/>
                  <a:pt x="7059" y="5197"/>
                  <a:pt x="7114" y="5256"/>
                </a:cubicBezTo>
                <a:cubicBezTo>
                  <a:pt x="7169" y="5316"/>
                  <a:pt x="7206" y="5395"/>
                  <a:pt x="7206" y="5493"/>
                </a:cubicBezTo>
                <a:lnTo>
                  <a:pt x="7206" y="7566"/>
                </a:lnTo>
                <a:cubicBezTo>
                  <a:pt x="7206" y="7705"/>
                  <a:pt x="7151" y="7823"/>
                  <a:pt x="7059" y="7922"/>
                </a:cubicBezTo>
                <a:lnTo>
                  <a:pt x="5294" y="9403"/>
                </a:lnTo>
                <a:cubicBezTo>
                  <a:pt x="5239" y="9462"/>
                  <a:pt x="5147" y="9442"/>
                  <a:pt x="5110" y="9383"/>
                </a:cubicBezTo>
                <a:cubicBezTo>
                  <a:pt x="5055" y="9324"/>
                  <a:pt x="5074" y="9225"/>
                  <a:pt x="5129" y="9185"/>
                </a:cubicBezTo>
                <a:lnTo>
                  <a:pt x="6894" y="7705"/>
                </a:lnTo>
                <a:cubicBezTo>
                  <a:pt x="6930" y="7665"/>
                  <a:pt x="6949" y="7645"/>
                  <a:pt x="6949" y="7586"/>
                </a:cubicBezTo>
                <a:lnTo>
                  <a:pt x="6949" y="5493"/>
                </a:lnTo>
                <a:cubicBezTo>
                  <a:pt x="6949" y="5474"/>
                  <a:pt x="6949" y="5474"/>
                  <a:pt x="6930" y="5474"/>
                </a:cubicBezTo>
                <a:cubicBezTo>
                  <a:pt x="6930" y="5474"/>
                  <a:pt x="6912" y="5454"/>
                  <a:pt x="6912" y="5454"/>
                </a:cubicBezTo>
                <a:lnTo>
                  <a:pt x="570" y="5454"/>
                </a:lnTo>
                <a:cubicBezTo>
                  <a:pt x="552" y="5454"/>
                  <a:pt x="552" y="5454"/>
                  <a:pt x="552" y="5474"/>
                </a:cubicBezTo>
                <a:cubicBezTo>
                  <a:pt x="552" y="5474"/>
                  <a:pt x="533" y="5493"/>
                  <a:pt x="533" y="5493"/>
                </a:cubicBezTo>
                <a:lnTo>
                  <a:pt x="533" y="7330"/>
                </a:lnTo>
                <a:cubicBezTo>
                  <a:pt x="533" y="7349"/>
                  <a:pt x="533" y="7349"/>
                  <a:pt x="552" y="7349"/>
                </a:cubicBezTo>
                <a:cubicBezTo>
                  <a:pt x="552" y="7349"/>
                  <a:pt x="570" y="7369"/>
                  <a:pt x="588" y="7369"/>
                </a:cubicBezTo>
                <a:lnTo>
                  <a:pt x="3769" y="7369"/>
                </a:lnTo>
                <a:cubicBezTo>
                  <a:pt x="3879" y="7369"/>
                  <a:pt x="3934" y="7448"/>
                  <a:pt x="3952" y="7507"/>
                </a:cubicBezTo>
                <a:cubicBezTo>
                  <a:pt x="3971" y="7586"/>
                  <a:pt x="3952" y="7645"/>
                  <a:pt x="3897" y="7705"/>
                </a:cubicBezTo>
                <a:cubicBezTo>
                  <a:pt x="3897" y="7705"/>
                  <a:pt x="3897" y="7705"/>
                  <a:pt x="3879" y="7724"/>
                </a:cubicBezTo>
                <a:lnTo>
                  <a:pt x="1636" y="9561"/>
                </a:lnTo>
                <a:cubicBezTo>
                  <a:pt x="1636" y="9561"/>
                  <a:pt x="1636" y="9561"/>
                  <a:pt x="1618" y="9561"/>
                </a:cubicBezTo>
                <a:lnTo>
                  <a:pt x="1618" y="9580"/>
                </a:lnTo>
                <a:cubicBezTo>
                  <a:pt x="1618" y="9580"/>
                  <a:pt x="1618" y="9600"/>
                  <a:pt x="1636" y="9640"/>
                </a:cubicBezTo>
                <a:lnTo>
                  <a:pt x="2666" y="11199"/>
                </a:lnTo>
                <a:cubicBezTo>
                  <a:pt x="2666" y="11199"/>
                  <a:pt x="2666" y="11219"/>
                  <a:pt x="2684" y="11219"/>
                </a:cubicBezTo>
                <a:cubicBezTo>
                  <a:pt x="2684" y="11219"/>
                  <a:pt x="2684" y="11239"/>
                  <a:pt x="2684" y="11239"/>
                </a:cubicBezTo>
                <a:cubicBezTo>
                  <a:pt x="2684" y="11239"/>
                  <a:pt x="2702" y="11239"/>
                  <a:pt x="2739" y="11219"/>
                </a:cubicBezTo>
                <a:cubicBezTo>
                  <a:pt x="2941" y="11061"/>
                  <a:pt x="3107" y="10943"/>
                  <a:pt x="3254" y="10864"/>
                </a:cubicBezTo>
                <a:cubicBezTo>
                  <a:pt x="3401" y="10765"/>
                  <a:pt x="3548" y="10725"/>
                  <a:pt x="3677" y="10725"/>
                </a:cubicBezTo>
                <a:cubicBezTo>
                  <a:pt x="4136" y="10725"/>
                  <a:pt x="4504" y="10943"/>
                  <a:pt x="4724" y="11377"/>
                </a:cubicBezTo>
                <a:cubicBezTo>
                  <a:pt x="4871" y="11713"/>
                  <a:pt x="4945" y="12108"/>
                  <a:pt x="4945" y="12542"/>
                </a:cubicBezTo>
                <a:cubicBezTo>
                  <a:pt x="4945" y="12996"/>
                  <a:pt x="4871" y="13371"/>
                  <a:pt x="4724" y="13648"/>
                </a:cubicBezTo>
                <a:cubicBezTo>
                  <a:pt x="4504" y="14082"/>
                  <a:pt x="4155" y="14319"/>
                  <a:pt x="3695" y="14319"/>
                </a:cubicBezTo>
                <a:cubicBezTo>
                  <a:pt x="3456" y="14319"/>
                  <a:pt x="3235" y="14260"/>
                  <a:pt x="3070" y="14121"/>
                </a:cubicBezTo>
                <a:cubicBezTo>
                  <a:pt x="2886" y="14003"/>
                  <a:pt x="2757" y="13806"/>
                  <a:pt x="2666" y="13569"/>
                </a:cubicBezTo>
                <a:cubicBezTo>
                  <a:pt x="2574" y="13312"/>
                  <a:pt x="2500" y="13055"/>
                  <a:pt x="2482" y="12779"/>
                </a:cubicBezTo>
                <a:cubicBezTo>
                  <a:pt x="2482" y="12739"/>
                  <a:pt x="2482" y="12720"/>
                  <a:pt x="2427" y="12720"/>
                </a:cubicBezTo>
                <a:lnTo>
                  <a:pt x="331" y="12720"/>
                </a:lnTo>
                <a:cubicBezTo>
                  <a:pt x="313" y="12720"/>
                  <a:pt x="294" y="12720"/>
                  <a:pt x="294" y="12720"/>
                </a:cubicBezTo>
                <a:cubicBezTo>
                  <a:pt x="294" y="12720"/>
                  <a:pt x="294" y="12720"/>
                  <a:pt x="294" y="12720"/>
                </a:cubicBezTo>
                <a:cubicBezTo>
                  <a:pt x="294" y="12720"/>
                  <a:pt x="294" y="12739"/>
                  <a:pt x="294" y="12759"/>
                </a:cubicBezTo>
                <a:cubicBezTo>
                  <a:pt x="331" y="13233"/>
                  <a:pt x="404" y="13687"/>
                  <a:pt x="570" y="14082"/>
                </a:cubicBezTo>
                <a:cubicBezTo>
                  <a:pt x="827" y="14734"/>
                  <a:pt x="1232" y="15267"/>
                  <a:pt x="1783" y="15642"/>
                </a:cubicBezTo>
                <a:cubicBezTo>
                  <a:pt x="2371" y="16037"/>
                  <a:pt x="3364" y="16254"/>
                  <a:pt x="4044" y="16254"/>
                </a:cubicBezTo>
                <a:cubicBezTo>
                  <a:pt x="4063" y="16254"/>
                  <a:pt x="4099" y="16254"/>
                  <a:pt x="4118" y="16274"/>
                </a:cubicBezTo>
                <a:lnTo>
                  <a:pt x="11563" y="20894"/>
                </a:lnTo>
                <a:cubicBezTo>
                  <a:pt x="12225" y="21308"/>
                  <a:pt x="13034" y="21308"/>
                  <a:pt x="13695" y="20894"/>
                </a:cubicBezTo>
                <a:lnTo>
                  <a:pt x="20276" y="16807"/>
                </a:lnTo>
                <a:cubicBezTo>
                  <a:pt x="20938" y="16392"/>
                  <a:pt x="21343" y="15642"/>
                  <a:pt x="21343" y="14832"/>
                </a:cubicBezTo>
                <a:lnTo>
                  <a:pt x="21343" y="6658"/>
                </a:lnTo>
                <a:cubicBezTo>
                  <a:pt x="21343" y="5849"/>
                  <a:pt x="20938" y="5079"/>
                  <a:pt x="20276" y="4684"/>
                </a:cubicBezTo>
                <a:lnTo>
                  <a:pt x="13695" y="597"/>
                </a:lnTo>
                <a:cubicBezTo>
                  <a:pt x="13034" y="182"/>
                  <a:pt x="12225" y="182"/>
                  <a:pt x="11563" y="597"/>
                </a:cubicBezTo>
                <a:lnTo>
                  <a:pt x="5846" y="3953"/>
                </a:lnTo>
                <a:cubicBezTo>
                  <a:pt x="5772" y="3993"/>
                  <a:pt x="5699" y="3973"/>
                  <a:pt x="5662" y="3894"/>
                </a:cubicBezTo>
                <a:cubicBezTo>
                  <a:pt x="5625" y="3815"/>
                  <a:pt x="5644" y="3736"/>
                  <a:pt x="5717" y="3697"/>
                </a:cubicBezTo>
                <a:lnTo>
                  <a:pt x="11434" y="340"/>
                </a:lnTo>
                <a:cubicBezTo>
                  <a:pt x="12170" y="-114"/>
                  <a:pt x="13089" y="-114"/>
                  <a:pt x="13824" y="340"/>
                </a:cubicBezTo>
                <a:lnTo>
                  <a:pt x="20405" y="4427"/>
                </a:lnTo>
                <a:cubicBezTo>
                  <a:pt x="21140" y="4881"/>
                  <a:pt x="21600" y="5750"/>
                  <a:pt x="21600" y="6658"/>
                </a:cubicBezTo>
                <a:lnTo>
                  <a:pt x="21600" y="14832"/>
                </a:lnTo>
                <a:cubicBezTo>
                  <a:pt x="21600" y="15740"/>
                  <a:pt x="21140" y="16609"/>
                  <a:pt x="20405" y="17063"/>
                </a:cubicBezTo>
                <a:lnTo>
                  <a:pt x="13806" y="21150"/>
                </a:lnTo>
                <a:cubicBezTo>
                  <a:pt x="13438" y="21368"/>
                  <a:pt x="13015" y="21486"/>
                  <a:pt x="12611" y="2148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60BF7C-8332-47A7-B6BF-F9E3AEAB104B}"/>
              </a:ext>
            </a:extLst>
          </p:cNvPr>
          <p:cNvSpPr/>
          <p:nvPr/>
        </p:nvSpPr>
        <p:spPr>
          <a:xfrm>
            <a:off x="2786805" y="4265970"/>
            <a:ext cx="2927037" cy="2592030"/>
          </a:xfrm>
          <a:custGeom>
            <a:avLst/>
            <a:gdLst>
              <a:gd name="connsiteX0" fmla="*/ 406966 w 2927037"/>
              <a:gd name="connsiteY0" fmla="*/ 1076455 h 2592030"/>
              <a:gd name="connsiteX1" fmla="*/ 233244 w 2927037"/>
              <a:gd name="connsiteY1" fmla="*/ 1335840 h 2592030"/>
              <a:gd name="connsiteX2" fmla="*/ 406966 w 2927037"/>
              <a:gd name="connsiteY2" fmla="*/ 1335840 h 2592030"/>
              <a:gd name="connsiteX3" fmla="*/ 425992 w 2927037"/>
              <a:gd name="connsiteY3" fmla="*/ 1000314 h 2592030"/>
              <a:gd name="connsiteX4" fmla="*/ 437893 w 2927037"/>
              <a:gd name="connsiteY4" fmla="*/ 1016971 h 2592030"/>
              <a:gd name="connsiteX5" fmla="*/ 437893 w 2927037"/>
              <a:gd name="connsiteY5" fmla="*/ 1352497 h 2592030"/>
              <a:gd name="connsiteX6" fmla="*/ 423617 w 2927037"/>
              <a:gd name="connsiteY6" fmla="*/ 1371541 h 2592030"/>
              <a:gd name="connsiteX7" fmla="*/ 199930 w 2927037"/>
              <a:gd name="connsiteY7" fmla="*/ 1371541 h 2592030"/>
              <a:gd name="connsiteX8" fmla="*/ 183267 w 2927037"/>
              <a:gd name="connsiteY8" fmla="*/ 1362028 h 2592030"/>
              <a:gd name="connsiteX9" fmla="*/ 183267 w 2927037"/>
              <a:gd name="connsiteY9" fmla="*/ 1342984 h 2592030"/>
              <a:gd name="connsiteX10" fmla="*/ 406966 w 2927037"/>
              <a:gd name="connsiteY10" fmla="*/ 1007440 h 2592030"/>
              <a:gd name="connsiteX11" fmla="*/ 425992 w 2927037"/>
              <a:gd name="connsiteY11" fmla="*/ 1000314 h 2592030"/>
              <a:gd name="connsiteX12" fmla="*/ 1765725 w 2927037"/>
              <a:gd name="connsiteY12" fmla="*/ 0 h 2592030"/>
              <a:gd name="connsiteX13" fmla="*/ 1920462 w 2927037"/>
              <a:gd name="connsiteY13" fmla="*/ 41076 h 2592030"/>
              <a:gd name="connsiteX14" fmla="*/ 2772419 w 2927037"/>
              <a:gd name="connsiteY14" fmla="*/ 533630 h 2592030"/>
              <a:gd name="connsiteX15" fmla="*/ 2927037 w 2927037"/>
              <a:gd name="connsiteY15" fmla="*/ 802526 h 2592030"/>
              <a:gd name="connsiteX16" fmla="*/ 2927037 w 2927037"/>
              <a:gd name="connsiteY16" fmla="*/ 1787755 h 2592030"/>
              <a:gd name="connsiteX17" fmla="*/ 2772419 w 2927037"/>
              <a:gd name="connsiteY17" fmla="*/ 2056651 h 2592030"/>
              <a:gd name="connsiteX18" fmla="*/ 1920462 w 2927037"/>
              <a:gd name="connsiteY18" fmla="*/ 2549205 h 2592030"/>
              <a:gd name="connsiteX19" fmla="*/ 1768147 w 2927037"/>
              <a:gd name="connsiteY19" fmla="*/ 2592030 h 2592030"/>
              <a:gd name="connsiteX20" fmla="*/ 1613394 w 2927037"/>
              <a:gd name="connsiteY20" fmla="*/ 2551617 h 2592030"/>
              <a:gd name="connsiteX21" fmla="*/ 485400 w 2927037"/>
              <a:gd name="connsiteY21" fmla="*/ 1901876 h 2592030"/>
              <a:gd name="connsiteX22" fmla="*/ 468868 w 2927037"/>
              <a:gd name="connsiteY22" fmla="*/ 1885228 h 2592030"/>
              <a:gd name="connsiteX23" fmla="*/ 468868 w 2927037"/>
              <a:gd name="connsiteY23" fmla="*/ 1597392 h 2592030"/>
              <a:gd name="connsiteX24" fmla="*/ 16668 w 2927037"/>
              <a:gd name="connsiteY24" fmla="*/ 1597392 h 2592030"/>
              <a:gd name="connsiteX25" fmla="*/ 0 w 2927037"/>
              <a:gd name="connsiteY25" fmla="*/ 1580624 h 2592030"/>
              <a:gd name="connsiteX26" fmla="*/ 0 w 2927037"/>
              <a:gd name="connsiteY26" fmla="*/ 1335613 h 2592030"/>
              <a:gd name="connsiteX27" fmla="*/ 2439 w 2927037"/>
              <a:gd name="connsiteY27" fmla="*/ 1326083 h 2592030"/>
              <a:gd name="connsiteX28" fmla="*/ 473611 w 2927037"/>
              <a:gd name="connsiteY28" fmla="*/ 633516 h 2592030"/>
              <a:gd name="connsiteX29" fmla="*/ 487840 w 2927037"/>
              <a:gd name="connsiteY29" fmla="*/ 626398 h 2592030"/>
              <a:gd name="connsiteX30" fmla="*/ 811440 w 2927037"/>
              <a:gd name="connsiteY30" fmla="*/ 626398 h 2592030"/>
              <a:gd name="connsiteX31" fmla="*/ 828108 w 2927037"/>
              <a:gd name="connsiteY31" fmla="*/ 643046 h 2592030"/>
              <a:gd name="connsiteX32" fmla="*/ 828108 w 2927037"/>
              <a:gd name="connsiteY32" fmla="*/ 1335613 h 2592030"/>
              <a:gd name="connsiteX33" fmla="*/ 968497 w 2927037"/>
              <a:gd name="connsiteY33" fmla="*/ 1335613 h 2592030"/>
              <a:gd name="connsiteX34" fmla="*/ 985165 w 2927037"/>
              <a:gd name="connsiteY34" fmla="*/ 1352261 h 2592030"/>
              <a:gd name="connsiteX35" fmla="*/ 968497 w 2927037"/>
              <a:gd name="connsiteY35" fmla="*/ 1368909 h 2592030"/>
              <a:gd name="connsiteX36" fmla="*/ 809136 w 2927037"/>
              <a:gd name="connsiteY36" fmla="*/ 1368909 h 2592030"/>
              <a:gd name="connsiteX37" fmla="*/ 792468 w 2927037"/>
              <a:gd name="connsiteY37" fmla="*/ 1352261 h 2592030"/>
              <a:gd name="connsiteX38" fmla="*/ 792468 w 2927037"/>
              <a:gd name="connsiteY38" fmla="*/ 659694 h 2592030"/>
              <a:gd name="connsiteX39" fmla="*/ 497325 w 2927037"/>
              <a:gd name="connsiteY39" fmla="*/ 659694 h 2592030"/>
              <a:gd name="connsiteX40" fmla="*/ 33336 w 2927037"/>
              <a:gd name="connsiteY40" fmla="*/ 1337905 h 2592030"/>
              <a:gd name="connsiteX41" fmla="*/ 33336 w 2927037"/>
              <a:gd name="connsiteY41" fmla="*/ 1559271 h 2592030"/>
              <a:gd name="connsiteX42" fmla="*/ 485400 w 2927037"/>
              <a:gd name="connsiteY42" fmla="*/ 1559271 h 2592030"/>
              <a:gd name="connsiteX43" fmla="*/ 502068 w 2927037"/>
              <a:gd name="connsiteY43" fmla="*/ 1575919 h 2592030"/>
              <a:gd name="connsiteX44" fmla="*/ 502068 w 2927037"/>
              <a:gd name="connsiteY44" fmla="*/ 1868580 h 2592030"/>
              <a:gd name="connsiteX45" fmla="*/ 1630062 w 2927037"/>
              <a:gd name="connsiteY45" fmla="*/ 2518201 h 2592030"/>
              <a:gd name="connsiteX46" fmla="*/ 1906098 w 2927037"/>
              <a:gd name="connsiteY46" fmla="*/ 2518201 h 2592030"/>
              <a:gd name="connsiteX47" fmla="*/ 2758055 w 2927037"/>
              <a:gd name="connsiteY47" fmla="*/ 2025647 h 2592030"/>
              <a:gd name="connsiteX48" fmla="*/ 2896141 w 2927037"/>
              <a:gd name="connsiteY48" fmla="*/ 1787755 h 2592030"/>
              <a:gd name="connsiteX49" fmla="*/ 2896141 w 2927037"/>
              <a:gd name="connsiteY49" fmla="*/ 802526 h 2592030"/>
              <a:gd name="connsiteX50" fmla="*/ 2758055 w 2927037"/>
              <a:gd name="connsiteY50" fmla="*/ 564512 h 2592030"/>
              <a:gd name="connsiteX51" fmla="*/ 1906098 w 2927037"/>
              <a:gd name="connsiteY51" fmla="*/ 71958 h 2592030"/>
              <a:gd name="connsiteX52" fmla="*/ 1630062 w 2927037"/>
              <a:gd name="connsiteY52" fmla="*/ 71958 h 2592030"/>
              <a:gd name="connsiteX53" fmla="*/ 887597 w 2927037"/>
              <a:gd name="connsiteY53" fmla="*/ 476569 h 2592030"/>
              <a:gd name="connsiteX54" fmla="*/ 863883 w 2927037"/>
              <a:gd name="connsiteY54" fmla="*/ 469331 h 2592030"/>
              <a:gd name="connsiteX55" fmla="*/ 870929 w 2927037"/>
              <a:gd name="connsiteY55" fmla="*/ 445566 h 2592030"/>
              <a:gd name="connsiteX56" fmla="*/ 1611090 w 2927037"/>
              <a:gd name="connsiteY56" fmla="*/ 41076 h 2592030"/>
              <a:gd name="connsiteX57" fmla="*/ 1765725 w 2927037"/>
              <a:gd name="connsiteY57" fmla="*/ 0 h 259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927037" h="2592030">
                <a:moveTo>
                  <a:pt x="406966" y="1076455"/>
                </a:moveTo>
                <a:lnTo>
                  <a:pt x="233244" y="1335840"/>
                </a:lnTo>
                <a:lnTo>
                  <a:pt x="406966" y="1335840"/>
                </a:lnTo>
                <a:close/>
                <a:moveTo>
                  <a:pt x="425992" y="1000314"/>
                </a:moveTo>
                <a:cubicBezTo>
                  <a:pt x="433130" y="1002683"/>
                  <a:pt x="437893" y="1009827"/>
                  <a:pt x="437893" y="1016971"/>
                </a:cubicBezTo>
                <a:lnTo>
                  <a:pt x="437893" y="1352497"/>
                </a:lnTo>
                <a:cubicBezTo>
                  <a:pt x="442655" y="1364398"/>
                  <a:pt x="433142" y="1371541"/>
                  <a:pt x="423617" y="1371541"/>
                </a:cubicBezTo>
                <a:lnTo>
                  <a:pt x="199930" y="1371541"/>
                </a:lnTo>
                <a:cubicBezTo>
                  <a:pt x="192792" y="1371541"/>
                  <a:pt x="188029" y="1366785"/>
                  <a:pt x="183267" y="1362028"/>
                </a:cubicBezTo>
                <a:cubicBezTo>
                  <a:pt x="180891" y="1357271"/>
                  <a:pt x="180891" y="1350128"/>
                  <a:pt x="183267" y="1342984"/>
                </a:cubicBezTo>
                <a:lnTo>
                  <a:pt x="406966" y="1007440"/>
                </a:lnTo>
                <a:cubicBezTo>
                  <a:pt x="411716" y="1000314"/>
                  <a:pt x="418854" y="997927"/>
                  <a:pt x="425992" y="1000314"/>
                </a:cubicBezTo>
                <a:close/>
                <a:moveTo>
                  <a:pt x="1765725" y="0"/>
                </a:moveTo>
                <a:cubicBezTo>
                  <a:pt x="1819269" y="0"/>
                  <a:pt x="1872830" y="13692"/>
                  <a:pt x="1920462" y="41076"/>
                </a:cubicBezTo>
                <a:lnTo>
                  <a:pt x="2772419" y="533630"/>
                </a:lnTo>
                <a:cubicBezTo>
                  <a:pt x="2867548" y="588398"/>
                  <a:pt x="2927037" y="693110"/>
                  <a:pt x="2927037" y="802526"/>
                </a:cubicBezTo>
                <a:lnTo>
                  <a:pt x="2927037" y="1787755"/>
                </a:lnTo>
                <a:cubicBezTo>
                  <a:pt x="2927037" y="1897171"/>
                  <a:pt x="2867548" y="2001882"/>
                  <a:pt x="2772419" y="2056651"/>
                </a:cubicBezTo>
                <a:lnTo>
                  <a:pt x="1920462" y="2549205"/>
                </a:lnTo>
                <a:cubicBezTo>
                  <a:pt x="1875201" y="2577795"/>
                  <a:pt x="1822894" y="2592030"/>
                  <a:pt x="1768147" y="2592030"/>
                </a:cubicBezTo>
                <a:cubicBezTo>
                  <a:pt x="1713401" y="2592030"/>
                  <a:pt x="1661094" y="2577795"/>
                  <a:pt x="1613394" y="2551617"/>
                </a:cubicBezTo>
                <a:lnTo>
                  <a:pt x="485400" y="1901876"/>
                </a:lnTo>
                <a:cubicBezTo>
                  <a:pt x="475915" y="1901876"/>
                  <a:pt x="468868" y="1894758"/>
                  <a:pt x="468868" y="1885228"/>
                </a:cubicBezTo>
                <a:lnTo>
                  <a:pt x="468868" y="1597392"/>
                </a:lnTo>
                <a:lnTo>
                  <a:pt x="16668" y="1597392"/>
                </a:lnTo>
                <a:cubicBezTo>
                  <a:pt x="7182" y="1597392"/>
                  <a:pt x="0" y="1590154"/>
                  <a:pt x="0" y="1580624"/>
                </a:cubicBezTo>
                <a:lnTo>
                  <a:pt x="0" y="1335613"/>
                </a:lnTo>
                <a:cubicBezTo>
                  <a:pt x="0" y="1333201"/>
                  <a:pt x="0" y="1328375"/>
                  <a:pt x="2439" y="1326083"/>
                </a:cubicBezTo>
                <a:lnTo>
                  <a:pt x="473611" y="633516"/>
                </a:lnTo>
                <a:cubicBezTo>
                  <a:pt x="475915" y="628811"/>
                  <a:pt x="483097" y="626398"/>
                  <a:pt x="487840" y="626398"/>
                </a:cubicBezTo>
                <a:lnTo>
                  <a:pt x="811440" y="626398"/>
                </a:lnTo>
                <a:cubicBezTo>
                  <a:pt x="821061" y="626398"/>
                  <a:pt x="828108" y="633516"/>
                  <a:pt x="828108" y="643046"/>
                </a:cubicBezTo>
                <a:lnTo>
                  <a:pt x="828108" y="1335613"/>
                </a:lnTo>
                <a:lnTo>
                  <a:pt x="968497" y="1335613"/>
                </a:lnTo>
                <a:cubicBezTo>
                  <a:pt x="978118" y="1335613"/>
                  <a:pt x="985165" y="1342731"/>
                  <a:pt x="985165" y="1352261"/>
                </a:cubicBezTo>
                <a:cubicBezTo>
                  <a:pt x="985165" y="1361791"/>
                  <a:pt x="978118" y="1368909"/>
                  <a:pt x="968497" y="1368909"/>
                </a:cubicBezTo>
                <a:lnTo>
                  <a:pt x="809136" y="1368909"/>
                </a:lnTo>
                <a:cubicBezTo>
                  <a:pt x="799515" y="1368909"/>
                  <a:pt x="792468" y="1361791"/>
                  <a:pt x="792468" y="1352261"/>
                </a:cubicBezTo>
                <a:lnTo>
                  <a:pt x="792468" y="659694"/>
                </a:lnTo>
                <a:lnTo>
                  <a:pt x="497325" y="659694"/>
                </a:lnTo>
                <a:lnTo>
                  <a:pt x="33336" y="1337905"/>
                </a:lnTo>
                <a:lnTo>
                  <a:pt x="33336" y="1559271"/>
                </a:lnTo>
                <a:lnTo>
                  <a:pt x="485400" y="1559271"/>
                </a:lnTo>
                <a:cubicBezTo>
                  <a:pt x="495022" y="1559271"/>
                  <a:pt x="502068" y="1566389"/>
                  <a:pt x="502068" y="1575919"/>
                </a:cubicBezTo>
                <a:lnTo>
                  <a:pt x="502068" y="1868580"/>
                </a:lnTo>
                <a:lnTo>
                  <a:pt x="1630062" y="2518201"/>
                </a:lnTo>
                <a:cubicBezTo>
                  <a:pt x="1715705" y="2568265"/>
                  <a:pt x="1820455" y="2568265"/>
                  <a:pt x="1906098" y="2518201"/>
                </a:cubicBezTo>
                <a:lnTo>
                  <a:pt x="2758055" y="2025647"/>
                </a:lnTo>
                <a:cubicBezTo>
                  <a:pt x="2843698" y="1975704"/>
                  <a:pt x="2896141" y="1885228"/>
                  <a:pt x="2896141" y="1787755"/>
                </a:cubicBezTo>
                <a:lnTo>
                  <a:pt x="2896141" y="802526"/>
                </a:lnTo>
                <a:cubicBezTo>
                  <a:pt x="2896141" y="704932"/>
                  <a:pt x="2843698" y="612163"/>
                  <a:pt x="2758055" y="564512"/>
                </a:cubicBezTo>
                <a:lnTo>
                  <a:pt x="1906098" y="71958"/>
                </a:lnTo>
                <a:cubicBezTo>
                  <a:pt x="1820455" y="22015"/>
                  <a:pt x="1715705" y="22015"/>
                  <a:pt x="1630062" y="71958"/>
                </a:cubicBezTo>
                <a:lnTo>
                  <a:pt x="887597" y="476569"/>
                </a:lnTo>
                <a:cubicBezTo>
                  <a:pt x="878111" y="481274"/>
                  <a:pt x="868625" y="478861"/>
                  <a:pt x="863883" y="469331"/>
                </a:cubicBezTo>
                <a:cubicBezTo>
                  <a:pt x="859140" y="459801"/>
                  <a:pt x="861443" y="450391"/>
                  <a:pt x="870929" y="445566"/>
                </a:cubicBezTo>
                <a:lnTo>
                  <a:pt x="1611090" y="41076"/>
                </a:lnTo>
                <a:cubicBezTo>
                  <a:pt x="1658655" y="13692"/>
                  <a:pt x="1712181" y="0"/>
                  <a:pt x="1765725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9585435A-8295-4BC3-8BDE-2CD6535F0EEF}"/>
              </a:ext>
            </a:extLst>
          </p:cNvPr>
          <p:cNvSpPr/>
          <p:nvPr/>
        </p:nvSpPr>
        <p:spPr>
          <a:xfrm>
            <a:off x="6261031" y="4182898"/>
            <a:ext cx="2784257" cy="259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9" extrusionOk="0">
                <a:moveTo>
                  <a:pt x="12498" y="21489"/>
                </a:moveTo>
                <a:cubicBezTo>
                  <a:pt x="12074" y="21489"/>
                  <a:pt x="11668" y="21371"/>
                  <a:pt x="11298" y="21154"/>
                </a:cubicBezTo>
                <a:lnTo>
                  <a:pt x="3822" y="16547"/>
                </a:lnTo>
                <a:cubicBezTo>
                  <a:pt x="3046" y="16547"/>
                  <a:pt x="2160" y="16291"/>
                  <a:pt x="1569" y="15897"/>
                </a:cubicBezTo>
                <a:cubicBezTo>
                  <a:pt x="960" y="15503"/>
                  <a:pt x="517" y="14952"/>
                  <a:pt x="240" y="14282"/>
                </a:cubicBezTo>
                <a:cubicBezTo>
                  <a:pt x="129" y="13987"/>
                  <a:pt x="55" y="13652"/>
                  <a:pt x="0" y="13318"/>
                </a:cubicBezTo>
                <a:cubicBezTo>
                  <a:pt x="0" y="13318"/>
                  <a:pt x="0" y="13298"/>
                  <a:pt x="0" y="13298"/>
                </a:cubicBezTo>
                <a:lnTo>
                  <a:pt x="0" y="13259"/>
                </a:lnTo>
                <a:cubicBezTo>
                  <a:pt x="0" y="13062"/>
                  <a:pt x="111" y="12944"/>
                  <a:pt x="314" y="12944"/>
                </a:cubicBezTo>
                <a:lnTo>
                  <a:pt x="2455" y="12944"/>
                </a:lnTo>
                <a:cubicBezTo>
                  <a:pt x="2529" y="12944"/>
                  <a:pt x="2677" y="12983"/>
                  <a:pt x="2788" y="13180"/>
                </a:cubicBezTo>
                <a:cubicBezTo>
                  <a:pt x="2788" y="13199"/>
                  <a:pt x="2806" y="13199"/>
                  <a:pt x="2806" y="13219"/>
                </a:cubicBezTo>
                <a:cubicBezTo>
                  <a:pt x="2806" y="13239"/>
                  <a:pt x="2825" y="13298"/>
                  <a:pt x="2898" y="13416"/>
                </a:cubicBezTo>
                <a:cubicBezTo>
                  <a:pt x="2898" y="13416"/>
                  <a:pt x="2898" y="13416"/>
                  <a:pt x="2898" y="13436"/>
                </a:cubicBezTo>
                <a:cubicBezTo>
                  <a:pt x="3065" y="13810"/>
                  <a:pt x="3305" y="13987"/>
                  <a:pt x="3674" y="13987"/>
                </a:cubicBezTo>
                <a:cubicBezTo>
                  <a:pt x="3858" y="13987"/>
                  <a:pt x="4006" y="13948"/>
                  <a:pt x="4154" y="13849"/>
                </a:cubicBezTo>
                <a:cubicBezTo>
                  <a:pt x="4302" y="13751"/>
                  <a:pt x="4412" y="13613"/>
                  <a:pt x="4505" y="13436"/>
                </a:cubicBezTo>
                <a:cubicBezTo>
                  <a:pt x="4597" y="13239"/>
                  <a:pt x="4652" y="13003"/>
                  <a:pt x="4652" y="12727"/>
                </a:cubicBezTo>
                <a:cubicBezTo>
                  <a:pt x="4652" y="12451"/>
                  <a:pt x="4615" y="12235"/>
                  <a:pt x="4523" y="12038"/>
                </a:cubicBezTo>
                <a:cubicBezTo>
                  <a:pt x="4468" y="11861"/>
                  <a:pt x="4357" y="11742"/>
                  <a:pt x="4228" y="11644"/>
                </a:cubicBezTo>
                <a:cubicBezTo>
                  <a:pt x="4080" y="11546"/>
                  <a:pt x="3932" y="11506"/>
                  <a:pt x="3748" y="11506"/>
                </a:cubicBezTo>
                <a:cubicBezTo>
                  <a:pt x="3545" y="11506"/>
                  <a:pt x="3360" y="11565"/>
                  <a:pt x="3194" y="11664"/>
                </a:cubicBezTo>
                <a:cubicBezTo>
                  <a:pt x="3028" y="11762"/>
                  <a:pt x="2917" y="11880"/>
                  <a:pt x="2862" y="12018"/>
                </a:cubicBezTo>
                <a:cubicBezTo>
                  <a:pt x="2825" y="12176"/>
                  <a:pt x="2695" y="12274"/>
                  <a:pt x="2548" y="12274"/>
                </a:cubicBezTo>
                <a:lnTo>
                  <a:pt x="369" y="12274"/>
                </a:lnTo>
                <a:cubicBezTo>
                  <a:pt x="277" y="12274"/>
                  <a:pt x="203" y="12235"/>
                  <a:pt x="148" y="12176"/>
                </a:cubicBezTo>
                <a:cubicBezTo>
                  <a:pt x="92" y="12117"/>
                  <a:pt x="55" y="12038"/>
                  <a:pt x="55" y="11939"/>
                </a:cubicBezTo>
                <a:lnTo>
                  <a:pt x="55" y="5540"/>
                </a:lnTo>
                <a:cubicBezTo>
                  <a:pt x="55" y="5442"/>
                  <a:pt x="92" y="5363"/>
                  <a:pt x="148" y="5304"/>
                </a:cubicBezTo>
                <a:cubicBezTo>
                  <a:pt x="203" y="5245"/>
                  <a:pt x="277" y="5205"/>
                  <a:pt x="369" y="5205"/>
                </a:cubicBezTo>
                <a:lnTo>
                  <a:pt x="6775" y="5205"/>
                </a:lnTo>
                <a:cubicBezTo>
                  <a:pt x="6868" y="5205"/>
                  <a:pt x="6942" y="5245"/>
                  <a:pt x="6997" y="5304"/>
                </a:cubicBezTo>
                <a:cubicBezTo>
                  <a:pt x="7052" y="5363"/>
                  <a:pt x="7089" y="5442"/>
                  <a:pt x="7089" y="5540"/>
                </a:cubicBezTo>
                <a:lnTo>
                  <a:pt x="7089" y="7371"/>
                </a:lnTo>
                <a:cubicBezTo>
                  <a:pt x="7089" y="7470"/>
                  <a:pt x="7052" y="7548"/>
                  <a:pt x="6997" y="7607"/>
                </a:cubicBezTo>
                <a:cubicBezTo>
                  <a:pt x="6942" y="7667"/>
                  <a:pt x="6868" y="7706"/>
                  <a:pt x="6775" y="7706"/>
                </a:cubicBezTo>
                <a:lnTo>
                  <a:pt x="2769" y="7706"/>
                </a:lnTo>
                <a:lnTo>
                  <a:pt x="2769" y="9321"/>
                </a:lnTo>
                <a:cubicBezTo>
                  <a:pt x="3157" y="9104"/>
                  <a:pt x="3600" y="9005"/>
                  <a:pt x="4080" y="9005"/>
                </a:cubicBezTo>
                <a:cubicBezTo>
                  <a:pt x="4800" y="9005"/>
                  <a:pt x="5428" y="9202"/>
                  <a:pt x="5982" y="9596"/>
                </a:cubicBezTo>
                <a:cubicBezTo>
                  <a:pt x="6535" y="9990"/>
                  <a:pt x="6923" y="10522"/>
                  <a:pt x="7182" y="11191"/>
                </a:cubicBezTo>
                <a:cubicBezTo>
                  <a:pt x="7200" y="11270"/>
                  <a:pt x="7182" y="11349"/>
                  <a:pt x="7108" y="11388"/>
                </a:cubicBezTo>
                <a:cubicBezTo>
                  <a:pt x="7034" y="11408"/>
                  <a:pt x="6960" y="11388"/>
                  <a:pt x="6923" y="11309"/>
                </a:cubicBezTo>
                <a:cubicBezTo>
                  <a:pt x="6702" y="10699"/>
                  <a:pt x="6332" y="10207"/>
                  <a:pt x="5834" y="9852"/>
                </a:cubicBezTo>
                <a:cubicBezTo>
                  <a:pt x="5335" y="9498"/>
                  <a:pt x="4745" y="9321"/>
                  <a:pt x="4080" y="9321"/>
                </a:cubicBezTo>
                <a:cubicBezTo>
                  <a:pt x="3600" y="9321"/>
                  <a:pt x="3175" y="9439"/>
                  <a:pt x="2806" y="9675"/>
                </a:cubicBezTo>
                <a:cubicBezTo>
                  <a:pt x="2751" y="9734"/>
                  <a:pt x="2677" y="9734"/>
                  <a:pt x="2603" y="9695"/>
                </a:cubicBezTo>
                <a:cubicBezTo>
                  <a:pt x="2529" y="9655"/>
                  <a:pt x="2492" y="9596"/>
                  <a:pt x="2492" y="9498"/>
                </a:cubicBezTo>
                <a:lnTo>
                  <a:pt x="2492" y="7667"/>
                </a:lnTo>
                <a:cubicBezTo>
                  <a:pt x="2492" y="7529"/>
                  <a:pt x="2585" y="7450"/>
                  <a:pt x="2695" y="7450"/>
                </a:cubicBezTo>
                <a:lnTo>
                  <a:pt x="6775" y="7450"/>
                </a:lnTo>
                <a:cubicBezTo>
                  <a:pt x="6794" y="7450"/>
                  <a:pt x="6794" y="7450"/>
                  <a:pt x="6794" y="7430"/>
                </a:cubicBezTo>
                <a:cubicBezTo>
                  <a:pt x="6794" y="7430"/>
                  <a:pt x="6812" y="7411"/>
                  <a:pt x="6812" y="7411"/>
                </a:cubicBezTo>
                <a:lnTo>
                  <a:pt x="6812" y="5540"/>
                </a:lnTo>
                <a:cubicBezTo>
                  <a:pt x="6812" y="5520"/>
                  <a:pt x="6812" y="5520"/>
                  <a:pt x="6794" y="5520"/>
                </a:cubicBezTo>
                <a:cubicBezTo>
                  <a:pt x="6794" y="5520"/>
                  <a:pt x="6775" y="5501"/>
                  <a:pt x="6775" y="5501"/>
                </a:cubicBezTo>
                <a:lnTo>
                  <a:pt x="369" y="5501"/>
                </a:lnTo>
                <a:cubicBezTo>
                  <a:pt x="351" y="5501"/>
                  <a:pt x="351" y="5501"/>
                  <a:pt x="351" y="5520"/>
                </a:cubicBezTo>
                <a:cubicBezTo>
                  <a:pt x="351" y="5520"/>
                  <a:pt x="332" y="5540"/>
                  <a:pt x="332" y="5540"/>
                </a:cubicBezTo>
                <a:lnTo>
                  <a:pt x="332" y="11939"/>
                </a:lnTo>
                <a:cubicBezTo>
                  <a:pt x="332" y="11959"/>
                  <a:pt x="332" y="11959"/>
                  <a:pt x="351" y="11959"/>
                </a:cubicBezTo>
                <a:cubicBezTo>
                  <a:pt x="351" y="11959"/>
                  <a:pt x="369" y="11979"/>
                  <a:pt x="369" y="11979"/>
                </a:cubicBezTo>
                <a:lnTo>
                  <a:pt x="2548" y="11979"/>
                </a:lnTo>
                <a:cubicBezTo>
                  <a:pt x="2585" y="11979"/>
                  <a:pt x="2585" y="11979"/>
                  <a:pt x="2603" y="11920"/>
                </a:cubicBezTo>
                <a:cubicBezTo>
                  <a:pt x="2695" y="11703"/>
                  <a:pt x="2843" y="11526"/>
                  <a:pt x="3065" y="11388"/>
                </a:cubicBezTo>
                <a:cubicBezTo>
                  <a:pt x="3286" y="11270"/>
                  <a:pt x="3508" y="11191"/>
                  <a:pt x="3766" y="11191"/>
                </a:cubicBezTo>
                <a:cubicBezTo>
                  <a:pt x="3988" y="11191"/>
                  <a:pt x="4209" y="11250"/>
                  <a:pt x="4394" y="11368"/>
                </a:cubicBezTo>
                <a:cubicBezTo>
                  <a:pt x="4578" y="11486"/>
                  <a:pt x="4708" y="11664"/>
                  <a:pt x="4800" y="11880"/>
                </a:cubicBezTo>
                <a:cubicBezTo>
                  <a:pt x="4892" y="12097"/>
                  <a:pt x="4948" y="12372"/>
                  <a:pt x="4948" y="12688"/>
                </a:cubicBezTo>
                <a:cubicBezTo>
                  <a:pt x="4948" y="13022"/>
                  <a:pt x="4892" y="13318"/>
                  <a:pt x="4763" y="13534"/>
                </a:cubicBezTo>
                <a:cubicBezTo>
                  <a:pt x="4652" y="13751"/>
                  <a:pt x="4505" y="13948"/>
                  <a:pt x="4320" y="14066"/>
                </a:cubicBezTo>
                <a:cubicBezTo>
                  <a:pt x="4135" y="14184"/>
                  <a:pt x="3914" y="14243"/>
                  <a:pt x="3692" y="14243"/>
                </a:cubicBezTo>
                <a:cubicBezTo>
                  <a:pt x="3231" y="14243"/>
                  <a:pt x="2880" y="14007"/>
                  <a:pt x="2677" y="13534"/>
                </a:cubicBezTo>
                <a:cubicBezTo>
                  <a:pt x="2622" y="13436"/>
                  <a:pt x="2585" y="13337"/>
                  <a:pt x="2566" y="13259"/>
                </a:cubicBezTo>
                <a:cubicBezTo>
                  <a:pt x="2529" y="13199"/>
                  <a:pt x="2511" y="13199"/>
                  <a:pt x="2492" y="13199"/>
                </a:cubicBezTo>
                <a:lnTo>
                  <a:pt x="351" y="13199"/>
                </a:lnTo>
                <a:cubicBezTo>
                  <a:pt x="332" y="13199"/>
                  <a:pt x="314" y="13199"/>
                  <a:pt x="314" y="13199"/>
                </a:cubicBezTo>
                <a:cubicBezTo>
                  <a:pt x="314" y="13199"/>
                  <a:pt x="314" y="13199"/>
                  <a:pt x="314" y="13219"/>
                </a:cubicBezTo>
                <a:lnTo>
                  <a:pt x="314" y="13239"/>
                </a:lnTo>
                <a:cubicBezTo>
                  <a:pt x="369" y="13554"/>
                  <a:pt x="443" y="13849"/>
                  <a:pt x="535" y="14125"/>
                </a:cubicBezTo>
                <a:cubicBezTo>
                  <a:pt x="775" y="14735"/>
                  <a:pt x="1200" y="15247"/>
                  <a:pt x="1754" y="15602"/>
                </a:cubicBezTo>
                <a:cubicBezTo>
                  <a:pt x="2308" y="15956"/>
                  <a:pt x="3157" y="16192"/>
                  <a:pt x="3914" y="16192"/>
                </a:cubicBezTo>
                <a:cubicBezTo>
                  <a:pt x="3932" y="16192"/>
                  <a:pt x="3969" y="16192"/>
                  <a:pt x="3988" y="16212"/>
                </a:cubicBezTo>
                <a:lnTo>
                  <a:pt x="11502" y="20839"/>
                </a:lnTo>
                <a:cubicBezTo>
                  <a:pt x="12166" y="21253"/>
                  <a:pt x="12978" y="21253"/>
                  <a:pt x="13643" y="20839"/>
                </a:cubicBezTo>
                <a:lnTo>
                  <a:pt x="20252" y="16763"/>
                </a:lnTo>
                <a:cubicBezTo>
                  <a:pt x="20917" y="16350"/>
                  <a:pt x="21323" y="15602"/>
                  <a:pt x="21323" y="14794"/>
                </a:cubicBezTo>
                <a:lnTo>
                  <a:pt x="21323" y="6643"/>
                </a:lnTo>
                <a:cubicBezTo>
                  <a:pt x="21323" y="5835"/>
                  <a:pt x="20917" y="5067"/>
                  <a:pt x="20252" y="4674"/>
                </a:cubicBezTo>
                <a:lnTo>
                  <a:pt x="13643" y="598"/>
                </a:lnTo>
                <a:cubicBezTo>
                  <a:pt x="12978" y="184"/>
                  <a:pt x="12166" y="184"/>
                  <a:pt x="11502" y="598"/>
                </a:cubicBezTo>
                <a:cubicBezTo>
                  <a:pt x="11483" y="618"/>
                  <a:pt x="11465" y="618"/>
                  <a:pt x="11446" y="618"/>
                </a:cubicBezTo>
                <a:lnTo>
                  <a:pt x="5649" y="3945"/>
                </a:lnTo>
                <a:cubicBezTo>
                  <a:pt x="5575" y="3985"/>
                  <a:pt x="5502" y="3965"/>
                  <a:pt x="5465" y="3886"/>
                </a:cubicBezTo>
                <a:cubicBezTo>
                  <a:pt x="5428" y="3807"/>
                  <a:pt x="5446" y="3729"/>
                  <a:pt x="5520" y="3689"/>
                </a:cubicBezTo>
                <a:lnTo>
                  <a:pt x="11354" y="342"/>
                </a:lnTo>
                <a:cubicBezTo>
                  <a:pt x="11372" y="342"/>
                  <a:pt x="11391" y="322"/>
                  <a:pt x="11409" y="322"/>
                </a:cubicBezTo>
                <a:cubicBezTo>
                  <a:pt x="12148" y="-111"/>
                  <a:pt x="13052" y="-111"/>
                  <a:pt x="13791" y="342"/>
                </a:cubicBezTo>
                <a:lnTo>
                  <a:pt x="20400" y="4418"/>
                </a:lnTo>
                <a:cubicBezTo>
                  <a:pt x="21138" y="4871"/>
                  <a:pt x="21600" y="5737"/>
                  <a:pt x="21600" y="6643"/>
                </a:cubicBezTo>
                <a:lnTo>
                  <a:pt x="21600" y="14794"/>
                </a:lnTo>
                <a:cubicBezTo>
                  <a:pt x="21600" y="15700"/>
                  <a:pt x="21138" y="16566"/>
                  <a:pt x="20400" y="17019"/>
                </a:cubicBezTo>
                <a:lnTo>
                  <a:pt x="13791" y="21095"/>
                </a:lnTo>
                <a:cubicBezTo>
                  <a:pt x="13329" y="21371"/>
                  <a:pt x="12923" y="21489"/>
                  <a:pt x="12498" y="21489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454EC8-9C1D-4F49-8604-B90855B1B521}"/>
              </a:ext>
            </a:extLst>
          </p:cNvPr>
          <p:cNvSpPr txBox="1"/>
          <p:nvPr/>
        </p:nvSpPr>
        <p:spPr>
          <a:xfrm>
            <a:off x="5626081" y="896991"/>
            <a:ext cx="1803870" cy="147732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ru-RU" b="1" noProof="1"/>
              <a:t>Отсуствие возможности сдавать квартиру находясь вне города</a:t>
            </a:r>
            <a:endParaRPr lang="en-US" b="1" noProof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0293EB-F373-4584-99D6-C7E46826C666}"/>
              </a:ext>
            </a:extLst>
          </p:cNvPr>
          <p:cNvSpPr txBox="1"/>
          <p:nvPr/>
        </p:nvSpPr>
        <p:spPr>
          <a:xfrm>
            <a:off x="2349134" y="1812251"/>
            <a:ext cx="1803870" cy="203132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ru-RU" b="1" noProof="1"/>
              <a:t> Ожидание владельца для получения-возврата ключей.</a:t>
            </a:r>
          </a:p>
          <a:p>
            <a:pPr algn="ctr"/>
            <a:r>
              <a:rPr lang="ru-RU" b="1" noProof="1"/>
              <a:t>(Ранний или Поздний выезд/ заезд)</a:t>
            </a:r>
            <a:endParaRPr lang="en-US" b="1" noProof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1233B1-949E-4E94-A626-B0AC68F58788}"/>
              </a:ext>
            </a:extLst>
          </p:cNvPr>
          <p:cNvSpPr txBox="1"/>
          <p:nvPr/>
        </p:nvSpPr>
        <p:spPr>
          <a:xfrm>
            <a:off x="8863666" y="2008815"/>
            <a:ext cx="1803870" cy="170816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ru-RU" sz="1500" b="1" noProof="1"/>
              <a:t>Отсуствие возможности удаленно управлять доступом к квартире (К примеру впускать горничный персонал для уборки)</a:t>
            </a:r>
            <a:endParaRPr lang="en-US" sz="1500" b="1" noProof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EB4BC-BB53-48D2-A09B-1D7D7DB8695F}"/>
              </a:ext>
            </a:extLst>
          </p:cNvPr>
          <p:cNvSpPr txBox="1"/>
          <p:nvPr/>
        </p:nvSpPr>
        <p:spPr>
          <a:xfrm>
            <a:off x="3649056" y="4598394"/>
            <a:ext cx="1803870" cy="189282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ru-RU" sz="1300" b="1" noProof="1"/>
              <a:t>Затраты времени. Передача физических ключей занимает время, в особенности для профессиональных риелтеров управляющий несколькими квартирами.</a:t>
            </a:r>
            <a:endParaRPr lang="en-US" sz="1300" b="1" noProof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6588C4-4E5B-404E-8C11-6A3D088AA0F7}"/>
              </a:ext>
            </a:extLst>
          </p:cNvPr>
          <p:cNvSpPr txBox="1"/>
          <p:nvPr/>
        </p:nvSpPr>
        <p:spPr>
          <a:xfrm>
            <a:off x="7072800" y="4604310"/>
            <a:ext cx="1803870" cy="175432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ru-RU" b="1" noProof="1"/>
              <a:t>Риск (Утеря ключей, снятие дубликатов, отсутствие информации о посетителях)</a:t>
            </a:r>
            <a:endParaRPr lang="en-US" b="1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F4CF2-B7A8-48CD-8223-26D5FCACC13F}"/>
              </a:ext>
            </a:extLst>
          </p:cNvPr>
          <p:cNvSpPr txBox="1"/>
          <p:nvPr/>
        </p:nvSpPr>
        <p:spPr>
          <a:xfrm>
            <a:off x="960582" y="637309"/>
            <a:ext cx="178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Проблема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1604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6F4CF2-B7A8-48CD-8223-26D5FCACC13F}"/>
              </a:ext>
            </a:extLst>
          </p:cNvPr>
          <p:cNvSpPr txBox="1"/>
          <p:nvPr/>
        </p:nvSpPr>
        <p:spPr>
          <a:xfrm>
            <a:off x="960582" y="637309"/>
            <a:ext cx="158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Решение</a:t>
            </a:r>
            <a:endParaRPr lang="en-US" sz="2800" b="1" dirty="0"/>
          </a:p>
        </p:txBody>
      </p:sp>
      <p:pic>
        <p:nvPicPr>
          <p:cNvPr id="3074" name="Picture 2" descr="https://nokey.app/assets/images/p10.png">
            <a:extLst>
              <a:ext uri="{FF2B5EF4-FFF2-40B4-BE49-F238E27FC236}">
                <a16:creationId xmlns:a16="http://schemas.microsoft.com/office/drawing/2014/main" id="{FC427884-93B2-483A-8C7F-B7FA50884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531" y="2322238"/>
            <a:ext cx="4711355" cy="425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91E6B995-0ED8-47C2-8C5E-49606ED28C1A}"/>
              </a:ext>
            </a:extLst>
          </p:cNvPr>
          <p:cNvSpPr/>
          <p:nvPr/>
        </p:nvSpPr>
        <p:spPr>
          <a:xfrm>
            <a:off x="960582" y="1742404"/>
            <a:ext cx="3055387" cy="1686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68" y="21600"/>
                </a:moveTo>
                <a:lnTo>
                  <a:pt x="1232" y="21600"/>
                </a:lnTo>
                <a:cubicBezTo>
                  <a:pt x="552" y="21600"/>
                  <a:pt x="0" y="20600"/>
                  <a:pt x="0" y="19369"/>
                </a:cubicBezTo>
                <a:lnTo>
                  <a:pt x="0" y="2231"/>
                </a:lnTo>
                <a:cubicBezTo>
                  <a:pt x="0" y="1000"/>
                  <a:pt x="552" y="0"/>
                  <a:pt x="1232" y="0"/>
                </a:cubicBezTo>
                <a:lnTo>
                  <a:pt x="20368" y="0"/>
                </a:lnTo>
                <a:cubicBezTo>
                  <a:pt x="21048" y="0"/>
                  <a:pt x="21600" y="1000"/>
                  <a:pt x="21600" y="2231"/>
                </a:cubicBezTo>
                <a:lnTo>
                  <a:pt x="21600" y="19369"/>
                </a:lnTo>
                <a:cubicBezTo>
                  <a:pt x="21600" y="20600"/>
                  <a:pt x="21048" y="21600"/>
                  <a:pt x="20368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14DBAF-7A09-42D6-A516-4E3AF6DA4943}"/>
              </a:ext>
            </a:extLst>
          </p:cNvPr>
          <p:cNvGrpSpPr/>
          <p:nvPr/>
        </p:nvGrpSpPr>
        <p:grpSpPr>
          <a:xfrm>
            <a:off x="960582" y="1629065"/>
            <a:ext cx="1263552" cy="623065"/>
            <a:chOff x="793158" y="1552895"/>
            <a:chExt cx="1398208" cy="689465"/>
          </a:xfrm>
          <a:solidFill>
            <a:schemeClr val="bg1">
              <a:lumMod val="85000"/>
            </a:schemeClr>
          </a:solidFill>
        </p:grpSpPr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F7DE4666-9FAC-4212-96B5-51233D1270B7}"/>
                </a:ext>
              </a:extLst>
            </p:cNvPr>
            <p:cNvSpPr/>
            <p:nvPr/>
          </p:nvSpPr>
          <p:spPr>
            <a:xfrm>
              <a:off x="982105" y="1552895"/>
              <a:ext cx="1209261" cy="689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85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0"/>
                  </a:lnTo>
                  <a:cubicBezTo>
                    <a:pt x="21600" y="11887"/>
                    <a:pt x="16090" y="21600"/>
                    <a:pt x="9285" y="21600"/>
                  </a:cubicBez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C251271A-18E3-4785-9414-331D3EB36B2B}"/>
                </a:ext>
              </a:extLst>
            </p:cNvPr>
            <p:cNvSpPr/>
            <p:nvPr/>
          </p:nvSpPr>
          <p:spPr>
            <a:xfrm>
              <a:off x="793158" y="1552895"/>
              <a:ext cx="192803" cy="689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6040"/>
                  </a:lnTo>
                  <a:cubicBezTo>
                    <a:pt x="0" y="2706"/>
                    <a:pt x="9677" y="0"/>
                    <a:pt x="2160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12700">
              <a:noFill/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9" name="Shape">
            <a:extLst>
              <a:ext uri="{FF2B5EF4-FFF2-40B4-BE49-F238E27FC236}">
                <a16:creationId xmlns:a16="http://schemas.microsoft.com/office/drawing/2014/main" id="{3A99088B-A05B-44CE-B902-F40116E55A8A}"/>
              </a:ext>
            </a:extLst>
          </p:cNvPr>
          <p:cNvSpPr/>
          <p:nvPr/>
        </p:nvSpPr>
        <p:spPr>
          <a:xfrm>
            <a:off x="4572925" y="1742404"/>
            <a:ext cx="3055387" cy="1686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68" y="21600"/>
                </a:moveTo>
                <a:lnTo>
                  <a:pt x="1232" y="21600"/>
                </a:lnTo>
                <a:cubicBezTo>
                  <a:pt x="552" y="21600"/>
                  <a:pt x="0" y="20600"/>
                  <a:pt x="0" y="19369"/>
                </a:cubicBezTo>
                <a:lnTo>
                  <a:pt x="0" y="2231"/>
                </a:lnTo>
                <a:cubicBezTo>
                  <a:pt x="0" y="1000"/>
                  <a:pt x="552" y="0"/>
                  <a:pt x="1232" y="0"/>
                </a:cubicBezTo>
                <a:lnTo>
                  <a:pt x="20368" y="0"/>
                </a:lnTo>
                <a:cubicBezTo>
                  <a:pt x="21048" y="0"/>
                  <a:pt x="21600" y="1000"/>
                  <a:pt x="21600" y="2231"/>
                </a:cubicBezTo>
                <a:lnTo>
                  <a:pt x="21600" y="19369"/>
                </a:lnTo>
                <a:cubicBezTo>
                  <a:pt x="21600" y="20600"/>
                  <a:pt x="21048" y="21600"/>
                  <a:pt x="20368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2033D0-2BD8-4D3C-BC72-A9B86AF85326}"/>
              </a:ext>
            </a:extLst>
          </p:cNvPr>
          <p:cNvGrpSpPr/>
          <p:nvPr/>
        </p:nvGrpSpPr>
        <p:grpSpPr>
          <a:xfrm>
            <a:off x="4572925" y="1629065"/>
            <a:ext cx="1263552" cy="623065"/>
            <a:chOff x="4405501" y="1552895"/>
            <a:chExt cx="1398208" cy="689465"/>
          </a:xfrm>
          <a:solidFill>
            <a:schemeClr val="bg1">
              <a:lumMod val="85000"/>
            </a:schemeClr>
          </a:solidFill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D41ED830-0717-4F07-8FFB-8461B278F1C3}"/>
                </a:ext>
              </a:extLst>
            </p:cNvPr>
            <p:cNvSpPr/>
            <p:nvPr/>
          </p:nvSpPr>
          <p:spPr>
            <a:xfrm>
              <a:off x="4594448" y="1552895"/>
              <a:ext cx="1209261" cy="689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85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0"/>
                  </a:lnTo>
                  <a:cubicBezTo>
                    <a:pt x="21600" y="11887"/>
                    <a:pt x="16090" y="21600"/>
                    <a:pt x="928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37800D40-52E8-4DB0-B464-39043498FAA7}"/>
                </a:ext>
              </a:extLst>
            </p:cNvPr>
            <p:cNvSpPr/>
            <p:nvPr/>
          </p:nvSpPr>
          <p:spPr>
            <a:xfrm>
              <a:off x="4405501" y="1552895"/>
              <a:ext cx="192803" cy="689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6040"/>
                  </a:lnTo>
                  <a:cubicBezTo>
                    <a:pt x="0" y="2706"/>
                    <a:pt x="9677" y="0"/>
                    <a:pt x="2160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5" name="Shape">
            <a:extLst>
              <a:ext uri="{FF2B5EF4-FFF2-40B4-BE49-F238E27FC236}">
                <a16:creationId xmlns:a16="http://schemas.microsoft.com/office/drawing/2014/main" id="{74532672-3054-4278-8343-AC3A9B77EB05}"/>
              </a:ext>
            </a:extLst>
          </p:cNvPr>
          <p:cNvSpPr/>
          <p:nvPr/>
        </p:nvSpPr>
        <p:spPr>
          <a:xfrm>
            <a:off x="960582" y="3831501"/>
            <a:ext cx="3055387" cy="1686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68" y="21600"/>
                </a:moveTo>
                <a:lnTo>
                  <a:pt x="1232" y="21600"/>
                </a:lnTo>
                <a:cubicBezTo>
                  <a:pt x="552" y="21600"/>
                  <a:pt x="0" y="20600"/>
                  <a:pt x="0" y="19369"/>
                </a:cubicBezTo>
                <a:lnTo>
                  <a:pt x="0" y="2231"/>
                </a:lnTo>
                <a:cubicBezTo>
                  <a:pt x="0" y="1000"/>
                  <a:pt x="552" y="0"/>
                  <a:pt x="1232" y="0"/>
                </a:cubicBezTo>
                <a:lnTo>
                  <a:pt x="20368" y="0"/>
                </a:lnTo>
                <a:cubicBezTo>
                  <a:pt x="21048" y="0"/>
                  <a:pt x="21600" y="1000"/>
                  <a:pt x="21600" y="2231"/>
                </a:cubicBezTo>
                <a:lnTo>
                  <a:pt x="21600" y="19369"/>
                </a:lnTo>
                <a:cubicBezTo>
                  <a:pt x="21600" y="20618"/>
                  <a:pt x="21048" y="21600"/>
                  <a:pt x="20368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0532AD-0C7B-4DCA-9CCC-AD5BE1C82173}"/>
              </a:ext>
            </a:extLst>
          </p:cNvPr>
          <p:cNvGrpSpPr/>
          <p:nvPr/>
        </p:nvGrpSpPr>
        <p:grpSpPr>
          <a:xfrm>
            <a:off x="960582" y="3718162"/>
            <a:ext cx="1263552" cy="623065"/>
            <a:chOff x="793158" y="3641992"/>
            <a:chExt cx="1398208" cy="689465"/>
          </a:xfrm>
          <a:solidFill>
            <a:schemeClr val="bg1">
              <a:lumMod val="85000"/>
            </a:schemeClr>
          </a:solidFill>
        </p:grpSpPr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165CF921-7B84-4AC4-815E-F0E7B883219E}"/>
                </a:ext>
              </a:extLst>
            </p:cNvPr>
            <p:cNvSpPr/>
            <p:nvPr/>
          </p:nvSpPr>
          <p:spPr>
            <a:xfrm>
              <a:off x="982105" y="3641992"/>
              <a:ext cx="1209261" cy="689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85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0"/>
                  </a:lnTo>
                  <a:cubicBezTo>
                    <a:pt x="21600" y="11936"/>
                    <a:pt x="16090" y="21600"/>
                    <a:pt x="928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A794FC02-ABEE-4DEE-B3F8-444453C52780}"/>
                </a:ext>
              </a:extLst>
            </p:cNvPr>
            <p:cNvSpPr/>
            <p:nvPr/>
          </p:nvSpPr>
          <p:spPr>
            <a:xfrm>
              <a:off x="793158" y="3641992"/>
              <a:ext cx="192803" cy="689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6040"/>
                  </a:lnTo>
                  <a:cubicBezTo>
                    <a:pt x="0" y="2706"/>
                    <a:pt x="9677" y="0"/>
                    <a:pt x="2160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1" name="Shape">
            <a:extLst>
              <a:ext uri="{FF2B5EF4-FFF2-40B4-BE49-F238E27FC236}">
                <a16:creationId xmlns:a16="http://schemas.microsoft.com/office/drawing/2014/main" id="{134332EC-F949-41A7-961F-07ED52A691C4}"/>
              </a:ext>
            </a:extLst>
          </p:cNvPr>
          <p:cNvSpPr/>
          <p:nvPr/>
        </p:nvSpPr>
        <p:spPr>
          <a:xfrm>
            <a:off x="4572925" y="3831501"/>
            <a:ext cx="3055387" cy="1686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68" y="21600"/>
                </a:moveTo>
                <a:lnTo>
                  <a:pt x="1232" y="21600"/>
                </a:lnTo>
                <a:cubicBezTo>
                  <a:pt x="552" y="21600"/>
                  <a:pt x="0" y="20600"/>
                  <a:pt x="0" y="19369"/>
                </a:cubicBezTo>
                <a:lnTo>
                  <a:pt x="0" y="2231"/>
                </a:lnTo>
                <a:cubicBezTo>
                  <a:pt x="0" y="1000"/>
                  <a:pt x="552" y="0"/>
                  <a:pt x="1232" y="0"/>
                </a:cubicBezTo>
                <a:lnTo>
                  <a:pt x="20368" y="0"/>
                </a:lnTo>
                <a:cubicBezTo>
                  <a:pt x="21048" y="0"/>
                  <a:pt x="21600" y="1000"/>
                  <a:pt x="21600" y="2231"/>
                </a:cubicBezTo>
                <a:lnTo>
                  <a:pt x="21600" y="19369"/>
                </a:lnTo>
                <a:cubicBezTo>
                  <a:pt x="21600" y="20618"/>
                  <a:pt x="21048" y="21600"/>
                  <a:pt x="20368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E8C88E-0141-49AA-8AE8-55FCE44581F8}"/>
              </a:ext>
            </a:extLst>
          </p:cNvPr>
          <p:cNvGrpSpPr/>
          <p:nvPr/>
        </p:nvGrpSpPr>
        <p:grpSpPr>
          <a:xfrm>
            <a:off x="4572925" y="3718162"/>
            <a:ext cx="1263552" cy="623065"/>
            <a:chOff x="4405501" y="3641992"/>
            <a:chExt cx="1398208" cy="689465"/>
          </a:xfrm>
          <a:solidFill>
            <a:schemeClr val="bg1">
              <a:lumMod val="85000"/>
            </a:schemeClr>
          </a:solidFill>
        </p:grpSpPr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E7879E1A-75EE-40CF-94E2-5B36EE637E88}"/>
                </a:ext>
              </a:extLst>
            </p:cNvPr>
            <p:cNvSpPr/>
            <p:nvPr/>
          </p:nvSpPr>
          <p:spPr>
            <a:xfrm>
              <a:off x="4594448" y="3641992"/>
              <a:ext cx="1209261" cy="689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85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0"/>
                  </a:lnTo>
                  <a:cubicBezTo>
                    <a:pt x="21600" y="11936"/>
                    <a:pt x="16090" y="21600"/>
                    <a:pt x="928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9234297C-8D5B-4C6E-A166-C224EC4EE11E}"/>
                </a:ext>
              </a:extLst>
            </p:cNvPr>
            <p:cNvSpPr/>
            <p:nvPr/>
          </p:nvSpPr>
          <p:spPr>
            <a:xfrm>
              <a:off x="4405501" y="3641992"/>
              <a:ext cx="192803" cy="689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6040"/>
                  </a:lnTo>
                  <a:cubicBezTo>
                    <a:pt x="0" y="2706"/>
                    <a:pt x="9677" y="0"/>
                    <a:pt x="2160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B65D48B-74C2-4C83-BA4C-6028D075732A}"/>
              </a:ext>
            </a:extLst>
          </p:cNvPr>
          <p:cNvSpPr txBox="1"/>
          <p:nvPr/>
        </p:nvSpPr>
        <p:spPr>
          <a:xfrm>
            <a:off x="2374365" y="1708419"/>
            <a:ext cx="1627361" cy="70788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ru-RU" sz="2000" b="1" noProof="1"/>
              <a:t>Электронные ключи</a:t>
            </a:r>
            <a:endParaRPr lang="en-US" sz="2000" b="1" noProof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BBCC98-F174-4738-A380-420195E8C8E9}"/>
              </a:ext>
            </a:extLst>
          </p:cNvPr>
          <p:cNvSpPr txBox="1"/>
          <p:nvPr/>
        </p:nvSpPr>
        <p:spPr>
          <a:xfrm>
            <a:off x="1307316" y="2517692"/>
            <a:ext cx="2428704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ru-RU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Отправка временных ключей гостям которые активны только в период бронирования</a:t>
            </a: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Graphic 50" descr="Thumbs up sign with solid fill">
            <a:extLst>
              <a:ext uri="{FF2B5EF4-FFF2-40B4-BE49-F238E27FC236}">
                <a16:creationId xmlns:a16="http://schemas.microsoft.com/office/drawing/2014/main" id="{1123622D-67D2-404D-B553-B76011D6D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5387" y="3761393"/>
            <a:ext cx="530508" cy="530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Graphic 54" descr="Thumbs up sign with solid fill">
            <a:extLst>
              <a:ext uri="{FF2B5EF4-FFF2-40B4-BE49-F238E27FC236}">
                <a16:creationId xmlns:a16="http://schemas.microsoft.com/office/drawing/2014/main" id="{80A7176C-7C3D-48E5-B665-8C0B2C974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7730" y="1672296"/>
            <a:ext cx="530508" cy="530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7D72E29-ABF1-4B0E-84BB-011CD6F9B70E}"/>
              </a:ext>
            </a:extLst>
          </p:cNvPr>
          <p:cNvSpPr txBox="1"/>
          <p:nvPr/>
        </p:nvSpPr>
        <p:spPr>
          <a:xfrm>
            <a:off x="6123611" y="1650125"/>
            <a:ext cx="1627361" cy="101566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ru-RU" sz="2000" b="1" noProof="1"/>
              <a:t>Удаленное управление жильем</a:t>
            </a:r>
            <a:endParaRPr lang="en-US" sz="2000" b="1" noProof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71CB21-1F9F-4AB1-B175-A3C5C71A4BD3}"/>
              </a:ext>
            </a:extLst>
          </p:cNvPr>
          <p:cNvSpPr txBox="1"/>
          <p:nvPr/>
        </p:nvSpPr>
        <p:spPr>
          <a:xfrm>
            <a:off x="4909259" y="2580216"/>
            <a:ext cx="2428704" cy="83099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ru-RU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Удаленное открытие и закрытие двери персоналу и гостям, а также возможность сдавать жилье находясь вне города</a:t>
            </a: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306DE5-B590-4FA1-8D52-9809E495504A}"/>
              </a:ext>
            </a:extLst>
          </p:cNvPr>
          <p:cNvSpPr txBox="1"/>
          <p:nvPr/>
        </p:nvSpPr>
        <p:spPr>
          <a:xfrm>
            <a:off x="2511268" y="3765924"/>
            <a:ext cx="1627361" cy="707886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ru-RU" sz="2000" b="1" noProof="1"/>
              <a:t>Экономия времени</a:t>
            </a:r>
            <a:endParaRPr lang="en-US" sz="2000" b="1" noProof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D81D49-51A9-4307-B9E3-0D3131ED1966}"/>
              </a:ext>
            </a:extLst>
          </p:cNvPr>
          <p:cNvSpPr txBox="1"/>
          <p:nvPr/>
        </p:nvSpPr>
        <p:spPr>
          <a:xfrm>
            <a:off x="1307315" y="4659497"/>
            <a:ext cx="2428704" cy="646331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ru-RU" sz="12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Замок работает с помощью приложения при этом не нужно передавать физические ключи.</a:t>
            </a:r>
            <a:endParaRPr lang="en-US" sz="12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5E0F7D-EEB6-40EA-ADBF-55F633B3E100}"/>
              </a:ext>
            </a:extLst>
          </p:cNvPr>
          <p:cNvSpPr txBox="1"/>
          <p:nvPr/>
        </p:nvSpPr>
        <p:spPr>
          <a:xfrm>
            <a:off x="5924894" y="3841953"/>
            <a:ext cx="1627361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ru-RU" sz="2000" b="1" noProof="1"/>
              <a:t>Безопасность</a:t>
            </a:r>
            <a:endParaRPr lang="en-US" sz="2000" b="1" noProof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519FA2-2E61-4240-BFE5-F13E15BF4296}"/>
              </a:ext>
            </a:extLst>
          </p:cNvPr>
          <p:cNvSpPr txBox="1"/>
          <p:nvPr/>
        </p:nvSpPr>
        <p:spPr>
          <a:xfrm>
            <a:off x="4929238" y="4339261"/>
            <a:ext cx="2428704" cy="1107996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ru-RU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Встроинные оповещания при открытии двери и журнал посещений, показатель статуса двери (открыта</a:t>
            </a:r>
            <a:r>
              <a:rPr lang="en-US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ru-RU" sz="11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закрыта), автоматическое закрытие двери, а также защита от снятия дубликватов и утери ключей.</a:t>
            </a:r>
            <a:endParaRPr lang="en-US" sz="1100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8" name="Graphic 67" descr="Thumbs up sign with solid fill">
            <a:extLst>
              <a:ext uri="{FF2B5EF4-FFF2-40B4-BE49-F238E27FC236}">
                <a16:creationId xmlns:a16="http://schemas.microsoft.com/office/drawing/2014/main" id="{E17978AE-C67C-43D3-B3CE-517BD388E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4425" y="3747270"/>
            <a:ext cx="530508" cy="530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Graphic 68" descr="Thumbs up sign with solid fill">
            <a:extLst>
              <a:ext uri="{FF2B5EF4-FFF2-40B4-BE49-F238E27FC236}">
                <a16:creationId xmlns:a16="http://schemas.microsoft.com/office/drawing/2014/main" id="{F98CB587-BC3A-4FF4-8F88-C1BE2708F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5387" y="1650125"/>
            <a:ext cx="530508" cy="530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420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736D44-BD52-4791-8B98-0AEDBECE2375}"/>
              </a:ext>
            </a:extLst>
          </p:cNvPr>
          <p:cNvSpPr txBox="1"/>
          <p:nvPr/>
        </p:nvSpPr>
        <p:spPr>
          <a:xfrm>
            <a:off x="960582" y="637309"/>
            <a:ext cx="4528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Самостоятельная установка</a:t>
            </a:r>
            <a:endParaRPr lang="en-US" sz="2800" b="1" dirty="0"/>
          </a:p>
        </p:txBody>
      </p:sp>
      <p:pic>
        <p:nvPicPr>
          <p:cNvPr id="2052" name="Picture 4" descr="installation">
            <a:extLst>
              <a:ext uri="{FF2B5EF4-FFF2-40B4-BE49-F238E27FC236}">
                <a16:creationId xmlns:a16="http://schemas.microsoft.com/office/drawing/2014/main" id="{4A29735C-469D-4806-8BED-5F8A3A5D4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2" y="2531442"/>
            <a:ext cx="2922355" cy="39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stallation">
            <a:extLst>
              <a:ext uri="{FF2B5EF4-FFF2-40B4-BE49-F238E27FC236}">
                <a16:creationId xmlns:a16="http://schemas.microsoft.com/office/drawing/2014/main" id="{F77EBEFB-0B21-4677-90DD-7ADDB246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424" y="2531442"/>
            <a:ext cx="2922355" cy="39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stallation">
            <a:extLst>
              <a:ext uri="{FF2B5EF4-FFF2-40B4-BE49-F238E27FC236}">
                <a16:creationId xmlns:a16="http://schemas.microsoft.com/office/drawing/2014/main" id="{4401061B-DD7F-403B-9A5E-303D73DA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262" y="2531442"/>
            <a:ext cx="2922355" cy="39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22FAE-2FF6-492B-89F1-80F81CA46191}"/>
              </a:ext>
            </a:extLst>
          </p:cNvPr>
          <p:cNvSpPr txBox="1"/>
          <p:nvPr/>
        </p:nvSpPr>
        <p:spPr>
          <a:xfrm>
            <a:off x="960582" y="1264064"/>
            <a:ext cx="48832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Без замены замочной скважины.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Подходит к любым дверям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Установка как на ключ так и на крутилку (</a:t>
            </a:r>
            <a:r>
              <a:rPr lang="en-US" sz="1600" dirty="0"/>
              <a:t>deadbolt)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Без мастера – устанавливается в течении 5 минут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33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215CA2BB-E23E-4BC1-AEA2-0CB497E7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855" y="646545"/>
            <a:ext cx="10672763" cy="517467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869AF9-BC28-4B36-B713-00F8AA2A5DCF}"/>
              </a:ext>
            </a:extLst>
          </p:cNvPr>
          <p:cNvGrpSpPr/>
          <p:nvPr/>
        </p:nvGrpSpPr>
        <p:grpSpPr>
          <a:xfrm>
            <a:off x="6114475" y="3429000"/>
            <a:ext cx="2826327" cy="3195783"/>
            <a:chOff x="999576" y="1499938"/>
            <a:chExt cx="2448474" cy="380598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5A83CF-4321-490D-BBC8-C27DD04BA9D3}"/>
                </a:ext>
              </a:extLst>
            </p:cNvPr>
            <p:cNvSpPr/>
            <p:nvPr/>
          </p:nvSpPr>
          <p:spPr>
            <a:xfrm>
              <a:off x="999576" y="1552074"/>
              <a:ext cx="2448474" cy="37538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2702D-95D7-4AB2-88B3-C44CB4115D1A}"/>
                </a:ext>
              </a:extLst>
            </p:cNvPr>
            <p:cNvSpPr/>
            <p:nvPr/>
          </p:nvSpPr>
          <p:spPr>
            <a:xfrm>
              <a:off x="999576" y="1499938"/>
              <a:ext cx="2448474" cy="671763"/>
            </a:xfrm>
            <a:custGeom>
              <a:avLst/>
              <a:gdLst>
                <a:gd name="connsiteX0" fmla="*/ 408087 w 2448474"/>
                <a:gd name="connsiteY0" fmla="*/ 0 h 671763"/>
                <a:gd name="connsiteX1" fmla="*/ 2040387 w 2448474"/>
                <a:gd name="connsiteY1" fmla="*/ 0 h 671763"/>
                <a:gd name="connsiteX2" fmla="*/ 2448474 w 2448474"/>
                <a:gd name="connsiteY2" fmla="*/ 408087 h 671763"/>
                <a:gd name="connsiteX3" fmla="*/ 2448474 w 2448474"/>
                <a:gd name="connsiteY3" fmla="*/ 671763 h 671763"/>
                <a:gd name="connsiteX4" fmla="*/ 0 w 2448474"/>
                <a:gd name="connsiteY4" fmla="*/ 671763 h 671763"/>
                <a:gd name="connsiteX5" fmla="*/ 0 w 2448474"/>
                <a:gd name="connsiteY5" fmla="*/ 408087 h 671763"/>
                <a:gd name="connsiteX6" fmla="*/ 408087 w 2448474"/>
                <a:gd name="connsiteY6" fmla="*/ 0 h 67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8474" h="671763">
                  <a:moveTo>
                    <a:pt x="408087" y="0"/>
                  </a:moveTo>
                  <a:lnTo>
                    <a:pt x="2040387" y="0"/>
                  </a:lnTo>
                  <a:cubicBezTo>
                    <a:pt x="2265767" y="0"/>
                    <a:pt x="2448474" y="182707"/>
                    <a:pt x="2448474" y="408087"/>
                  </a:cubicBezTo>
                  <a:lnTo>
                    <a:pt x="2448474" y="671763"/>
                  </a:lnTo>
                  <a:lnTo>
                    <a:pt x="0" y="671763"/>
                  </a:lnTo>
                  <a:lnTo>
                    <a:pt x="0" y="408087"/>
                  </a:lnTo>
                  <a:cubicBezTo>
                    <a:pt x="0" y="182707"/>
                    <a:pt x="182707" y="0"/>
                    <a:pt x="40808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</a:rPr>
                <a:t>Подписка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6D673-B402-4639-9774-8137516C793B}"/>
                </a:ext>
              </a:extLst>
            </p:cNvPr>
            <p:cNvSpPr txBox="1"/>
            <p:nvPr/>
          </p:nvSpPr>
          <p:spPr>
            <a:xfrm>
              <a:off x="1906359" y="2300551"/>
              <a:ext cx="634912" cy="879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€</a:t>
              </a:r>
              <a:r>
                <a:rPr lang="en-US" sz="2800" b="1" dirty="0"/>
                <a:t>8</a:t>
              </a:r>
            </a:p>
            <a:p>
              <a:pPr algn="ctr"/>
              <a:r>
                <a:rPr lang="en-US" sz="1400" dirty="0"/>
                <a:t>/</a:t>
              </a:r>
              <a:r>
                <a:rPr lang="ru-RU" sz="1400" dirty="0"/>
                <a:t>месяц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FDC2DA-5D73-4133-892F-EB8FEADEFF6F}"/>
                </a:ext>
              </a:extLst>
            </p:cNvPr>
            <p:cNvSpPr txBox="1"/>
            <p:nvPr/>
          </p:nvSpPr>
          <p:spPr>
            <a:xfrm>
              <a:off x="1135892" y="2925271"/>
              <a:ext cx="2136123" cy="139286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ru-RU" sz="14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Месячная подписка включающая</a:t>
              </a:r>
              <a:r>
                <a:rPr 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ru-RU" sz="14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Замок + Пушер (для открытия блочной двери) техподдержку и гарантию на весь срок подписки.</a:t>
              </a:r>
              <a:endParaRPr lang="en-US" sz="14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5B82B6E-C36D-4D54-A426-95A3318C6592}"/>
              </a:ext>
            </a:extLst>
          </p:cNvPr>
          <p:cNvSpPr txBox="1"/>
          <p:nvPr/>
        </p:nvSpPr>
        <p:spPr>
          <a:xfrm>
            <a:off x="960582" y="637309"/>
            <a:ext cx="1196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Рынок</a:t>
            </a:r>
            <a:endParaRPr lang="en-US" sz="28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D9E201E-3D7B-4302-9C4B-E662631A33B0}"/>
              </a:ext>
            </a:extLst>
          </p:cNvPr>
          <p:cNvSpPr/>
          <p:nvPr/>
        </p:nvSpPr>
        <p:spPr>
          <a:xfrm>
            <a:off x="6593531" y="906621"/>
            <a:ext cx="1295746" cy="123319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2.5M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0B87E4-7229-4217-A223-1CA0082ABF26}"/>
              </a:ext>
            </a:extLst>
          </p:cNvPr>
          <p:cNvSpPr/>
          <p:nvPr/>
        </p:nvSpPr>
        <p:spPr>
          <a:xfrm>
            <a:off x="2192405" y="3712575"/>
            <a:ext cx="828910" cy="78889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0.8M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DF9EC5F-EA6C-409B-A4A1-B0C960EDAD8E}"/>
              </a:ext>
            </a:extLst>
          </p:cNvPr>
          <p:cNvSpPr/>
          <p:nvPr/>
        </p:nvSpPr>
        <p:spPr>
          <a:xfrm>
            <a:off x="1664076" y="1681491"/>
            <a:ext cx="1040882" cy="990635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1M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F019696-7828-4E4B-9DDF-B720F8478EAB}"/>
              </a:ext>
            </a:extLst>
          </p:cNvPr>
          <p:cNvSpPr/>
          <p:nvPr/>
        </p:nvSpPr>
        <p:spPr>
          <a:xfrm>
            <a:off x="9065228" y="3326553"/>
            <a:ext cx="1037621" cy="101930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1.4M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EB606-D13F-4813-852F-42169B31BF21}"/>
              </a:ext>
            </a:extLst>
          </p:cNvPr>
          <p:cNvGrpSpPr/>
          <p:nvPr/>
        </p:nvGrpSpPr>
        <p:grpSpPr>
          <a:xfrm>
            <a:off x="2799427" y="3429000"/>
            <a:ext cx="2826327" cy="3195783"/>
            <a:chOff x="999576" y="1499938"/>
            <a:chExt cx="2448474" cy="380598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0711FCF-51C4-4545-BDA1-DC9FAEA85945}"/>
                </a:ext>
              </a:extLst>
            </p:cNvPr>
            <p:cNvSpPr/>
            <p:nvPr/>
          </p:nvSpPr>
          <p:spPr>
            <a:xfrm>
              <a:off x="999576" y="1552074"/>
              <a:ext cx="2448474" cy="37538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74739B6-870B-4164-9A9A-39807F1F0881}"/>
                </a:ext>
              </a:extLst>
            </p:cNvPr>
            <p:cNvSpPr/>
            <p:nvPr/>
          </p:nvSpPr>
          <p:spPr>
            <a:xfrm>
              <a:off x="999576" y="1499938"/>
              <a:ext cx="2448474" cy="671763"/>
            </a:xfrm>
            <a:custGeom>
              <a:avLst/>
              <a:gdLst>
                <a:gd name="connsiteX0" fmla="*/ 408087 w 2448474"/>
                <a:gd name="connsiteY0" fmla="*/ 0 h 671763"/>
                <a:gd name="connsiteX1" fmla="*/ 2040387 w 2448474"/>
                <a:gd name="connsiteY1" fmla="*/ 0 h 671763"/>
                <a:gd name="connsiteX2" fmla="*/ 2448474 w 2448474"/>
                <a:gd name="connsiteY2" fmla="*/ 408087 h 671763"/>
                <a:gd name="connsiteX3" fmla="*/ 2448474 w 2448474"/>
                <a:gd name="connsiteY3" fmla="*/ 671763 h 671763"/>
                <a:gd name="connsiteX4" fmla="*/ 0 w 2448474"/>
                <a:gd name="connsiteY4" fmla="*/ 671763 h 671763"/>
                <a:gd name="connsiteX5" fmla="*/ 0 w 2448474"/>
                <a:gd name="connsiteY5" fmla="*/ 408087 h 671763"/>
                <a:gd name="connsiteX6" fmla="*/ 408087 w 2448474"/>
                <a:gd name="connsiteY6" fmla="*/ 0 h 67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8474" h="671763">
                  <a:moveTo>
                    <a:pt x="408087" y="0"/>
                  </a:moveTo>
                  <a:lnTo>
                    <a:pt x="2040387" y="0"/>
                  </a:lnTo>
                  <a:cubicBezTo>
                    <a:pt x="2265767" y="0"/>
                    <a:pt x="2448474" y="182707"/>
                    <a:pt x="2448474" y="408087"/>
                  </a:cubicBezTo>
                  <a:lnTo>
                    <a:pt x="2448474" y="671763"/>
                  </a:lnTo>
                  <a:lnTo>
                    <a:pt x="0" y="671763"/>
                  </a:lnTo>
                  <a:lnTo>
                    <a:pt x="0" y="408087"/>
                  </a:lnTo>
                  <a:cubicBezTo>
                    <a:pt x="0" y="182707"/>
                    <a:pt x="182707" y="0"/>
                    <a:pt x="40808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2400" b="1" dirty="0"/>
                <a:t>Продажа</a:t>
              </a:r>
              <a:endParaRPr lang="en-US" sz="2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6D2289-2972-48D4-9A4E-BE45B40CFC63}"/>
                </a:ext>
              </a:extLst>
            </p:cNvPr>
            <p:cNvSpPr txBox="1"/>
            <p:nvPr/>
          </p:nvSpPr>
          <p:spPr>
            <a:xfrm>
              <a:off x="1541827" y="2300551"/>
              <a:ext cx="1363978" cy="623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€</a:t>
              </a:r>
              <a:r>
                <a:rPr lang="en-US" sz="2800" b="1" dirty="0"/>
                <a:t>120</a:t>
              </a:r>
              <a:r>
                <a:rPr lang="ru-RU" sz="2800" b="1" dirty="0"/>
                <a:t>-150</a:t>
              </a:r>
              <a:endParaRPr lang="en-US" sz="28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381BA0-8B7A-4333-B581-45616288D158}"/>
                </a:ext>
              </a:extLst>
            </p:cNvPr>
            <p:cNvSpPr txBox="1"/>
            <p:nvPr/>
          </p:nvSpPr>
          <p:spPr>
            <a:xfrm>
              <a:off x="1136292" y="3034726"/>
              <a:ext cx="2175033" cy="87970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ru-RU" sz="14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Продажа через дистрибютеров и онлайн площадки </a:t>
              </a:r>
              <a:r>
                <a:rPr 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(amazon, ozon, </a:t>
              </a:r>
              <a:r>
                <a:rPr lang="ru-RU" sz="14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итд)</a:t>
              </a:r>
              <a:endParaRPr lang="en-US" sz="14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1E06F9FE-37B4-49ED-ABA1-4DA7F89F61EA}"/>
              </a:ext>
            </a:extLst>
          </p:cNvPr>
          <p:cNvSpPr/>
          <p:nvPr/>
        </p:nvSpPr>
        <p:spPr>
          <a:xfrm>
            <a:off x="5469728" y="2744522"/>
            <a:ext cx="715172" cy="680648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0.2M</a:t>
            </a:r>
          </a:p>
        </p:txBody>
      </p:sp>
      <p:pic>
        <p:nvPicPr>
          <p:cNvPr id="38" name="Picture 2" descr="https://nokey.app/assets/images/p10.png">
            <a:extLst>
              <a:ext uri="{FF2B5EF4-FFF2-40B4-BE49-F238E27FC236}">
                <a16:creationId xmlns:a16="http://schemas.microsoft.com/office/drawing/2014/main" id="{5042A920-5793-4E43-8A8A-1DCA1032E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52" y="5737280"/>
            <a:ext cx="938525" cy="8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A412719-855B-4A07-93E3-590B6F1BD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379" y="5748604"/>
            <a:ext cx="648412" cy="8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0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photo-1631376604269-6f42b26fa9b7?ixlib=rb-1.2.1&amp;ixid=MnwxMjA3fDB8MHxwaG90by1wYWdlfHx8fGVufDB8fHx8&amp;auto=format&amp;fit=crop&amp;w=1000&amp;q=80">
            <a:extLst>
              <a:ext uri="{FF2B5EF4-FFF2-40B4-BE49-F238E27FC236}">
                <a16:creationId xmlns:a16="http://schemas.microsoft.com/office/drawing/2014/main" id="{0F025256-7074-4725-A3D0-76F7021D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36" y="0"/>
            <a:ext cx="8010813" cy="601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4F9AB59-1DB8-4367-9CE8-AE42DEC13A16}"/>
              </a:ext>
            </a:extLst>
          </p:cNvPr>
          <p:cNvGrpSpPr/>
          <p:nvPr/>
        </p:nvGrpSpPr>
        <p:grpSpPr>
          <a:xfrm>
            <a:off x="8540226" y="1753726"/>
            <a:ext cx="2302399" cy="2489485"/>
            <a:chOff x="8540226" y="1753726"/>
            <a:chExt cx="2302399" cy="2489485"/>
          </a:xfrm>
          <a:solidFill>
            <a:schemeClr val="bg1">
              <a:lumMod val="75000"/>
            </a:schemeClr>
          </a:solidFill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0A8ED622-10C7-4B0E-AD50-FA7FE421B603}"/>
                </a:ext>
              </a:extLst>
            </p:cNvPr>
            <p:cNvSpPr/>
            <p:nvPr/>
          </p:nvSpPr>
          <p:spPr>
            <a:xfrm>
              <a:off x="9666557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4424006-116A-41F8-BADE-C56A0A36B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226" y="3655937"/>
              <a:ext cx="1143000" cy="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1805A8-7C56-466A-8B48-996F13A1E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272" y="1753726"/>
              <a:ext cx="0" cy="1333939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A6E7BA-EED4-428D-AC76-9F79A32518AB}"/>
                </a:ext>
              </a:extLst>
            </p:cNvPr>
            <p:cNvSpPr/>
            <p:nvPr/>
          </p:nvSpPr>
          <p:spPr>
            <a:xfrm>
              <a:off x="9814281" y="3214866"/>
              <a:ext cx="880621" cy="880621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>
                      <a:lumMod val="65000"/>
                    </a:schemeClr>
                  </a:solidFill>
                </a:rPr>
                <a:t>05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AEF6D51-A515-43F2-9DCF-4B358C2638AD}"/>
              </a:ext>
            </a:extLst>
          </p:cNvPr>
          <p:cNvGrpSpPr/>
          <p:nvPr/>
        </p:nvGrpSpPr>
        <p:grpSpPr>
          <a:xfrm>
            <a:off x="6222608" y="3087927"/>
            <a:ext cx="2317619" cy="2489485"/>
            <a:chOff x="6222608" y="3087927"/>
            <a:chExt cx="2317619" cy="2489485"/>
          </a:xfrm>
          <a:solidFill>
            <a:schemeClr val="bg1">
              <a:lumMod val="75000"/>
            </a:schemeClr>
          </a:solidFill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3D340815-2815-4DCD-816B-6154BDABB74C}"/>
                </a:ext>
              </a:extLst>
            </p:cNvPr>
            <p:cNvSpPr/>
            <p:nvPr/>
          </p:nvSpPr>
          <p:spPr>
            <a:xfrm rot="10800000">
              <a:off x="736415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9D9A62-48BF-46B4-BE0F-8D676DF9233B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08" y="3656199"/>
              <a:ext cx="1141550" cy="0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CB8181-796E-4A58-B524-137076D3F6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998512" y="4243473"/>
              <a:ext cx="0" cy="1333939"/>
            </a:xfrm>
            <a:prstGeom prst="line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DFC0B8-F762-40F3-A5B2-D087CA360A98}"/>
                </a:ext>
              </a:extLst>
            </p:cNvPr>
            <p:cNvSpPr/>
            <p:nvPr/>
          </p:nvSpPr>
          <p:spPr>
            <a:xfrm>
              <a:off x="7511883" y="3235650"/>
              <a:ext cx="880621" cy="880621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291E6-A5F0-490B-BE4D-A449D08E8DA7}"/>
              </a:ext>
            </a:extLst>
          </p:cNvPr>
          <p:cNvGrpSpPr/>
          <p:nvPr/>
        </p:nvGrpSpPr>
        <p:grpSpPr>
          <a:xfrm>
            <a:off x="3905920" y="1753726"/>
            <a:ext cx="2302399" cy="2489485"/>
            <a:chOff x="3905920" y="1753726"/>
            <a:chExt cx="2302399" cy="2489485"/>
          </a:xfrm>
          <a:solidFill>
            <a:srgbClr val="E0B548"/>
          </a:solidFill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2C63E86B-135A-4130-90FA-F07860FA8F75}"/>
                </a:ext>
              </a:extLst>
            </p:cNvPr>
            <p:cNvSpPr/>
            <p:nvPr/>
          </p:nvSpPr>
          <p:spPr>
            <a:xfrm>
              <a:off x="5032251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9679AC-E01E-4DAC-936E-075AB8C37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920" y="3655937"/>
              <a:ext cx="1143000" cy="0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85E987-D166-436C-889C-A45929D52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966" y="1753726"/>
              <a:ext cx="0" cy="1333939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6FFD62-98FE-4BA6-AEFB-63021E5FEFF5}"/>
                </a:ext>
              </a:extLst>
            </p:cNvPr>
            <p:cNvSpPr/>
            <p:nvPr/>
          </p:nvSpPr>
          <p:spPr>
            <a:xfrm>
              <a:off x="5179975" y="3214866"/>
              <a:ext cx="880621" cy="880621"/>
            </a:xfrm>
            <a:prstGeom prst="ellipse">
              <a:avLst/>
            </a:prstGeom>
            <a:grpFill/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8CC0C5-EE94-4E72-B701-17437A25BD39}"/>
              </a:ext>
            </a:extLst>
          </p:cNvPr>
          <p:cNvGrpSpPr/>
          <p:nvPr/>
        </p:nvGrpSpPr>
        <p:grpSpPr>
          <a:xfrm>
            <a:off x="1601158" y="3087927"/>
            <a:ext cx="2317619" cy="2489485"/>
            <a:chOff x="1601158" y="3087927"/>
            <a:chExt cx="2317619" cy="2489485"/>
          </a:xfrm>
          <a:solidFill>
            <a:srgbClr val="92D050"/>
          </a:solidFill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AAF85C7-2452-445C-B8C8-79E5665775CA}"/>
                </a:ext>
              </a:extLst>
            </p:cNvPr>
            <p:cNvSpPr/>
            <p:nvPr/>
          </p:nvSpPr>
          <p:spPr>
            <a:xfrm rot="10800000">
              <a:off x="274270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grp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7BA98D-33D3-4C57-8E73-E6F0F0AAF431}"/>
                </a:ext>
              </a:extLst>
            </p:cNvPr>
            <p:cNvCxnSpPr>
              <a:cxnSpLocks/>
            </p:cNvCxnSpPr>
            <p:nvPr/>
          </p:nvCxnSpPr>
          <p:spPr>
            <a:xfrm>
              <a:off x="1601158" y="3656199"/>
              <a:ext cx="1141550" cy="0"/>
            </a:xfrm>
            <a:prstGeom prst="line">
              <a:avLst/>
            </a:prstGeom>
            <a:grp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6C5244-6899-478C-A22A-9532265D1AB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77062" y="4243473"/>
              <a:ext cx="0" cy="1333939"/>
            </a:xfrm>
            <a:prstGeom prst="line">
              <a:avLst/>
            </a:prstGeom>
            <a:grpFill/>
            <a:ln w="38100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A296B64-09BD-4D98-A8BD-3B14286F8725}"/>
                </a:ext>
              </a:extLst>
            </p:cNvPr>
            <p:cNvSpPr/>
            <p:nvPr/>
          </p:nvSpPr>
          <p:spPr>
            <a:xfrm>
              <a:off x="2890432" y="3235650"/>
              <a:ext cx="880621" cy="880621"/>
            </a:xfrm>
            <a:prstGeom prst="ellipse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02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1BC17D-DFD7-4ADB-ADB9-892F6C418C33}"/>
              </a:ext>
            </a:extLst>
          </p:cNvPr>
          <p:cNvGrpSpPr/>
          <p:nvPr/>
        </p:nvGrpSpPr>
        <p:grpSpPr>
          <a:xfrm>
            <a:off x="0" y="1753726"/>
            <a:ext cx="1600410" cy="2489485"/>
            <a:chOff x="0" y="1753726"/>
            <a:chExt cx="1600410" cy="2489485"/>
          </a:xfrm>
          <a:solidFill>
            <a:srgbClr val="6DB2D1"/>
          </a:solidFill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E6351848-66EA-44C2-A440-B261046E7029}"/>
                </a:ext>
              </a:extLst>
            </p:cNvPr>
            <p:cNvSpPr/>
            <p:nvPr/>
          </p:nvSpPr>
          <p:spPr>
            <a:xfrm>
              <a:off x="424342" y="3067143"/>
              <a:ext cx="1176068" cy="1176068"/>
            </a:xfrm>
            <a:prstGeom prst="arc">
              <a:avLst>
                <a:gd name="adj1" fmla="val 15956854"/>
                <a:gd name="adj2" fmla="val 10891041"/>
              </a:avLst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B70E1ED-2C78-4E30-8C36-1EDD3F0827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655937"/>
              <a:ext cx="438631" cy="0"/>
            </a:xfrm>
            <a:prstGeom prst="line">
              <a:avLst/>
            </a:prstGeom>
            <a:grpFill/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F1D0B6-AE6E-47B0-A0BD-50B4CE3B59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57" y="1753726"/>
              <a:ext cx="0" cy="1333939"/>
            </a:xfrm>
            <a:prstGeom prst="line">
              <a:avLst/>
            </a:prstGeom>
            <a:grpFill/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D0D41D-D5AB-4AAA-AAEA-F93F9DB7049B}"/>
                </a:ext>
              </a:extLst>
            </p:cNvPr>
            <p:cNvSpPr/>
            <p:nvPr/>
          </p:nvSpPr>
          <p:spPr>
            <a:xfrm>
              <a:off x="572066" y="3214866"/>
              <a:ext cx="880621" cy="880621"/>
            </a:xfrm>
            <a:prstGeom prst="ellipse">
              <a:avLst/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2716F7-DA16-45CE-8CE4-EA41809916F4}"/>
              </a:ext>
            </a:extLst>
          </p:cNvPr>
          <p:cNvGrpSpPr/>
          <p:nvPr/>
        </p:nvGrpSpPr>
        <p:grpSpPr>
          <a:xfrm>
            <a:off x="1040292" y="1712545"/>
            <a:ext cx="2223660" cy="1284830"/>
            <a:chOff x="1075388" y="1776888"/>
            <a:chExt cx="1811838" cy="6754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2A7D69-B790-445D-91FA-2E46AA5BAD9A}"/>
                </a:ext>
              </a:extLst>
            </p:cNvPr>
            <p:cNvSpPr txBox="1"/>
            <p:nvPr/>
          </p:nvSpPr>
          <p:spPr>
            <a:xfrm>
              <a:off x="1075388" y="1776888"/>
              <a:ext cx="1811838" cy="339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noProof="1"/>
                <a:t>Изучение рынка и </a:t>
              </a:r>
            </a:p>
            <a:p>
              <a:r>
                <a:rPr lang="ru-RU" b="1" noProof="1"/>
                <a:t>выбор технологий </a:t>
              </a:r>
              <a:endParaRPr lang="en-US" b="1" noProof="1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2A9709-74FB-407E-B0CF-563F8DD5BFA2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847EB1-1D11-41A7-B1C5-D1700EF339AD}"/>
                </a:ext>
              </a:extLst>
            </p:cNvPr>
            <p:cNvSpPr/>
            <p:nvPr/>
          </p:nvSpPr>
          <p:spPr>
            <a:xfrm>
              <a:off x="1075389" y="2190726"/>
              <a:ext cx="16673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noProof="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4946E3-E5DD-4D7A-A364-83AA40FF1579}"/>
              </a:ext>
            </a:extLst>
          </p:cNvPr>
          <p:cNvGrpSpPr/>
          <p:nvPr/>
        </p:nvGrpSpPr>
        <p:grpSpPr>
          <a:xfrm>
            <a:off x="3466490" y="4910442"/>
            <a:ext cx="3897668" cy="716454"/>
            <a:chOff x="1040696" y="2158920"/>
            <a:chExt cx="3312464" cy="7164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02C6DC-7A36-41E1-B86A-523108797663}"/>
                </a:ext>
              </a:extLst>
            </p:cNvPr>
            <p:cNvSpPr txBox="1"/>
            <p:nvPr/>
          </p:nvSpPr>
          <p:spPr>
            <a:xfrm>
              <a:off x="1040696" y="2229043"/>
              <a:ext cx="3312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noProof="1"/>
                <a:t>Разработка приложения и интеграция с платежной системой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F1274FF-674B-490C-B9AA-D5E90BB4A0C7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4CC421-9AE9-4FDD-80E8-29AF78449552}"/>
                </a:ext>
              </a:extLst>
            </p:cNvPr>
            <p:cNvSpPr/>
            <p:nvPr/>
          </p:nvSpPr>
          <p:spPr>
            <a:xfrm>
              <a:off x="1075389" y="2190726"/>
              <a:ext cx="16673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noProof="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C26E22-7223-4C73-9290-D3EC0BC0B409}"/>
              </a:ext>
            </a:extLst>
          </p:cNvPr>
          <p:cNvGrpSpPr/>
          <p:nvPr/>
        </p:nvGrpSpPr>
        <p:grpSpPr>
          <a:xfrm>
            <a:off x="5697110" y="1692710"/>
            <a:ext cx="2201148" cy="1464542"/>
            <a:chOff x="1075389" y="1856362"/>
            <a:chExt cx="1757153" cy="59597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9670F5-583E-4971-B1C0-AE7F4A689181}"/>
                </a:ext>
              </a:extLst>
            </p:cNvPr>
            <p:cNvSpPr txBox="1"/>
            <p:nvPr/>
          </p:nvSpPr>
          <p:spPr>
            <a:xfrm>
              <a:off x="1075389" y="1856362"/>
              <a:ext cx="1757153" cy="375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noProof="1"/>
                <a:t>Создание  рабочего </a:t>
              </a:r>
            </a:p>
            <a:p>
              <a:r>
                <a:rPr lang="ru-RU" b="1" noProof="1"/>
                <a:t>прототипа замка</a:t>
              </a:r>
              <a:endParaRPr lang="en-US" b="1" noProof="1"/>
            </a:p>
            <a:p>
              <a:endParaRPr lang="en-US" b="1" noProof="1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ED60263-DBD7-4300-89CC-9FF4D2305A30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747429-ED4B-43AA-9A61-EAAECD2C9082}"/>
                </a:ext>
              </a:extLst>
            </p:cNvPr>
            <p:cNvSpPr/>
            <p:nvPr/>
          </p:nvSpPr>
          <p:spPr>
            <a:xfrm>
              <a:off x="1075389" y="2190726"/>
              <a:ext cx="16673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100" noProof="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04269C-EB22-45A6-BC71-0F03B3748F93}"/>
              </a:ext>
            </a:extLst>
          </p:cNvPr>
          <p:cNvGrpSpPr/>
          <p:nvPr/>
        </p:nvGrpSpPr>
        <p:grpSpPr>
          <a:xfrm>
            <a:off x="8190628" y="4938017"/>
            <a:ext cx="2017644" cy="685537"/>
            <a:chOff x="1075389" y="2158920"/>
            <a:chExt cx="2017644" cy="35628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4CED79D-33E1-4659-AD78-18F16C40F746}"/>
                </a:ext>
              </a:extLst>
            </p:cNvPr>
            <p:cNvSpPr txBox="1"/>
            <p:nvPr/>
          </p:nvSpPr>
          <p:spPr>
            <a:xfrm>
              <a:off x="1075389" y="2179296"/>
              <a:ext cx="2017644" cy="3359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b="1" noProof="1">
                  <a:solidFill>
                    <a:schemeClr val="bg1">
                      <a:lumMod val="65000"/>
                    </a:schemeClr>
                  </a:solidFill>
                </a:rPr>
                <a:t>Массовое</a:t>
              </a:r>
              <a:r>
                <a:rPr lang="ru-RU" sz="1600" b="1" noProof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ru-RU" b="1" noProof="1">
                  <a:solidFill>
                    <a:schemeClr val="bg1">
                      <a:lumMod val="65000"/>
                    </a:schemeClr>
                  </a:solidFill>
                </a:rPr>
                <a:t>производство</a:t>
              </a:r>
              <a:endParaRPr lang="en-US" sz="1600" b="1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2F5B1F-5346-4919-BDF0-60A50D912E1D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1B95EB2-B95D-4659-88A7-4F94AF77BD2B}"/>
              </a:ext>
            </a:extLst>
          </p:cNvPr>
          <p:cNvGrpSpPr/>
          <p:nvPr/>
        </p:nvGrpSpPr>
        <p:grpSpPr>
          <a:xfrm>
            <a:off x="10326510" y="1695236"/>
            <a:ext cx="1663432" cy="920805"/>
            <a:chOff x="1075389" y="1776888"/>
            <a:chExt cx="1509057" cy="51458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B37882-7533-4C3E-9F0A-A5AB27485DD4}"/>
                </a:ext>
              </a:extLst>
            </p:cNvPr>
            <p:cNvSpPr txBox="1"/>
            <p:nvPr/>
          </p:nvSpPr>
          <p:spPr>
            <a:xfrm>
              <a:off x="1075389" y="1776888"/>
              <a:ext cx="1509057" cy="514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b="1" noProof="1">
                  <a:solidFill>
                    <a:schemeClr val="bg1">
                      <a:lumMod val="65000"/>
                    </a:schemeClr>
                  </a:solidFill>
                </a:rPr>
                <a:t>Дистрибуция и реализация</a:t>
              </a:r>
              <a:endParaRPr lang="en-US" b="1" noProof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E61FBDF-5505-48BE-937C-7DB3EE0C5644}"/>
                </a:ext>
              </a:extLst>
            </p:cNvPr>
            <p:cNvCxnSpPr/>
            <p:nvPr/>
          </p:nvCxnSpPr>
          <p:spPr>
            <a:xfrm>
              <a:off x="1136650" y="2158920"/>
              <a:ext cx="140335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DDF6408-98FF-4208-8978-A58CE00D5CB3}"/>
              </a:ext>
            </a:extLst>
          </p:cNvPr>
          <p:cNvSpPr txBox="1"/>
          <p:nvPr/>
        </p:nvSpPr>
        <p:spPr>
          <a:xfrm>
            <a:off x="960582" y="637309"/>
            <a:ext cx="3177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Стадии разработки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3741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C72A7CE-DDCE-4969-A47F-C28ADB7C0F07}"/>
              </a:ext>
            </a:extLst>
          </p:cNvPr>
          <p:cNvGrpSpPr/>
          <p:nvPr/>
        </p:nvGrpSpPr>
        <p:grpSpPr>
          <a:xfrm>
            <a:off x="513086" y="1540226"/>
            <a:ext cx="2398437" cy="3249307"/>
            <a:chOff x="517513" y="1546224"/>
            <a:chExt cx="3054854" cy="4138594"/>
          </a:xfrm>
        </p:grpSpPr>
        <p:sp>
          <p:nvSpPr>
            <p:cNvPr id="83" name="Shape">
              <a:extLst>
                <a:ext uri="{FF2B5EF4-FFF2-40B4-BE49-F238E27FC236}">
                  <a16:creationId xmlns:a16="http://schemas.microsoft.com/office/drawing/2014/main" id="{8EBE4F0A-BFBE-4AEB-85F3-3534F91B87D8}"/>
                </a:ext>
              </a:extLst>
            </p:cNvPr>
            <p:cNvSpPr/>
            <p:nvPr/>
          </p:nvSpPr>
          <p:spPr>
            <a:xfrm>
              <a:off x="517513" y="1546224"/>
              <a:ext cx="3054854" cy="4138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8514" y="0"/>
                  </a:moveTo>
                  <a:lnTo>
                    <a:pt x="3086" y="0"/>
                  </a:lnTo>
                  <a:cubicBezTo>
                    <a:pt x="1389" y="0"/>
                    <a:pt x="0" y="1026"/>
                    <a:pt x="0" y="2281"/>
                  </a:cubicBezTo>
                  <a:lnTo>
                    <a:pt x="0" y="19319"/>
                  </a:lnTo>
                  <a:cubicBezTo>
                    <a:pt x="0" y="20574"/>
                    <a:pt x="1389" y="21600"/>
                    <a:pt x="3086" y="21600"/>
                  </a:cubicBezTo>
                  <a:lnTo>
                    <a:pt x="18483" y="21600"/>
                  </a:lnTo>
                  <a:cubicBezTo>
                    <a:pt x="20181" y="21600"/>
                    <a:pt x="21569" y="20574"/>
                    <a:pt x="21569" y="19319"/>
                  </a:cubicBezTo>
                  <a:lnTo>
                    <a:pt x="21569" y="2281"/>
                  </a:lnTo>
                  <a:cubicBezTo>
                    <a:pt x="21600" y="1026"/>
                    <a:pt x="20211" y="0"/>
                    <a:pt x="18514" y="0"/>
                  </a:cubicBezTo>
                  <a:close/>
                  <a:moveTo>
                    <a:pt x="19749" y="7641"/>
                  </a:moveTo>
                  <a:cubicBezTo>
                    <a:pt x="19749" y="7960"/>
                    <a:pt x="19409" y="8211"/>
                    <a:pt x="18977" y="8211"/>
                  </a:cubicBezTo>
                  <a:lnTo>
                    <a:pt x="2314" y="8211"/>
                  </a:lnTo>
                  <a:cubicBezTo>
                    <a:pt x="1882" y="8211"/>
                    <a:pt x="1543" y="7960"/>
                    <a:pt x="1543" y="7641"/>
                  </a:cubicBezTo>
                  <a:lnTo>
                    <a:pt x="1543" y="1870"/>
                  </a:lnTo>
                  <a:cubicBezTo>
                    <a:pt x="1543" y="1551"/>
                    <a:pt x="1882" y="1300"/>
                    <a:pt x="2314" y="1300"/>
                  </a:cubicBezTo>
                  <a:lnTo>
                    <a:pt x="18977" y="1300"/>
                  </a:lnTo>
                  <a:cubicBezTo>
                    <a:pt x="19409" y="1300"/>
                    <a:pt x="19749" y="1551"/>
                    <a:pt x="19749" y="1870"/>
                  </a:cubicBezTo>
                  <a:lnTo>
                    <a:pt x="19749" y="7641"/>
                  </a:lnTo>
                  <a:close/>
                </a:path>
              </a:pathLst>
            </a:custGeom>
            <a:solidFill>
              <a:srgbClr val="00B59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84" name="Shape">
              <a:extLst>
                <a:ext uri="{FF2B5EF4-FFF2-40B4-BE49-F238E27FC236}">
                  <a16:creationId xmlns:a16="http://schemas.microsoft.com/office/drawing/2014/main" id="{FB4A28AB-6596-4B2A-AA08-E35A4355AC25}"/>
                </a:ext>
              </a:extLst>
            </p:cNvPr>
            <p:cNvSpPr/>
            <p:nvPr/>
          </p:nvSpPr>
          <p:spPr>
            <a:xfrm>
              <a:off x="2374912" y="4954989"/>
              <a:ext cx="393319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Shape">
              <a:extLst>
                <a:ext uri="{FF2B5EF4-FFF2-40B4-BE49-F238E27FC236}">
                  <a16:creationId xmlns:a16="http://schemas.microsoft.com/office/drawing/2014/main" id="{92E457EB-8528-4158-B74D-B7C7118FB86C}"/>
                </a:ext>
              </a:extLst>
            </p:cNvPr>
            <p:cNvSpPr/>
            <p:nvPr/>
          </p:nvSpPr>
          <p:spPr>
            <a:xfrm>
              <a:off x="2921133" y="4954989"/>
              <a:ext cx="39354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4004" y="0"/>
                  </a:moveTo>
                  <a:lnTo>
                    <a:pt x="7358" y="0"/>
                  </a:lnTo>
                  <a:cubicBezTo>
                    <a:pt x="3323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23" y="21600"/>
                    <a:pt x="7358" y="21600"/>
                  </a:cubicBezTo>
                  <a:lnTo>
                    <a:pt x="14004" y="21600"/>
                  </a:lnTo>
                  <a:cubicBezTo>
                    <a:pt x="18040" y="21600"/>
                    <a:pt x="21363" y="18240"/>
                    <a:pt x="21363" y="14160"/>
                  </a:cubicBezTo>
                  <a:lnTo>
                    <a:pt x="21363" y="7440"/>
                  </a:lnTo>
                  <a:cubicBezTo>
                    <a:pt x="21600" y="3360"/>
                    <a:pt x="18277" y="0"/>
                    <a:pt x="14004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8BA1B411-F1E4-4FD9-A00B-A206248438AB}"/>
                </a:ext>
              </a:extLst>
            </p:cNvPr>
            <p:cNvSpPr/>
            <p:nvPr/>
          </p:nvSpPr>
          <p:spPr>
            <a:xfrm>
              <a:off x="2374912" y="4430563"/>
              <a:ext cx="393319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Shape">
              <a:extLst>
                <a:ext uri="{FF2B5EF4-FFF2-40B4-BE49-F238E27FC236}">
                  <a16:creationId xmlns:a16="http://schemas.microsoft.com/office/drawing/2014/main" id="{C9D86D5F-24EC-4FE7-8C94-12CDAF7C7F04}"/>
                </a:ext>
              </a:extLst>
            </p:cNvPr>
            <p:cNvSpPr/>
            <p:nvPr/>
          </p:nvSpPr>
          <p:spPr>
            <a:xfrm>
              <a:off x="2921133" y="4430563"/>
              <a:ext cx="39354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4004" y="0"/>
                  </a:moveTo>
                  <a:lnTo>
                    <a:pt x="7358" y="0"/>
                  </a:lnTo>
                  <a:cubicBezTo>
                    <a:pt x="3323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23" y="21600"/>
                    <a:pt x="7358" y="21600"/>
                  </a:cubicBezTo>
                  <a:lnTo>
                    <a:pt x="14004" y="21600"/>
                  </a:lnTo>
                  <a:cubicBezTo>
                    <a:pt x="18040" y="21600"/>
                    <a:pt x="21363" y="18240"/>
                    <a:pt x="21363" y="14160"/>
                  </a:cubicBezTo>
                  <a:lnTo>
                    <a:pt x="21363" y="7440"/>
                  </a:lnTo>
                  <a:cubicBezTo>
                    <a:pt x="21600" y="3360"/>
                    <a:pt x="18277" y="0"/>
                    <a:pt x="14004" y="0"/>
                  </a:cubicBezTo>
                  <a:close/>
                </a:path>
              </a:pathLst>
            </a:custGeom>
            <a:solidFill>
              <a:srgbClr val="E6E7E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Shape">
              <a:extLst>
                <a:ext uri="{FF2B5EF4-FFF2-40B4-BE49-F238E27FC236}">
                  <a16:creationId xmlns:a16="http://schemas.microsoft.com/office/drawing/2014/main" id="{2465FF16-BF3B-45FF-9DBF-354E633AAEAB}"/>
                </a:ext>
              </a:extLst>
            </p:cNvPr>
            <p:cNvSpPr/>
            <p:nvPr/>
          </p:nvSpPr>
          <p:spPr>
            <a:xfrm>
              <a:off x="736024" y="3381713"/>
              <a:ext cx="39332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Shape">
              <a:extLst>
                <a:ext uri="{FF2B5EF4-FFF2-40B4-BE49-F238E27FC236}">
                  <a16:creationId xmlns:a16="http://schemas.microsoft.com/office/drawing/2014/main" id="{5BBA1D42-71EC-41FC-B421-AF2284C7DA55}"/>
                </a:ext>
              </a:extLst>
            </p:cNvPr>
            <p:cNvSpPr/>
            <p:nvPr/>
          </p:nvSpPr>
          <p:spPr>
            <a:xfrm>
              <a:off x="1828468" y="3381713"/>
              <a:ext cx="39354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4004" y="0"/>
                  </a:moveTo>
                  <a:lnTo>
                    <a:pt x="7358" y="0"/>
                  </a:lnTo>
                  <a:cubicBezTo>
                    <a:pt x="3323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23" y="21600"/>
                    <a:pt x="7358" y="21600"/>
                  </a:cubicBezTo>
                  <a:lnTo>
                    <a:pt x="14004" y="21600"/>
                  </a:lnTo>
                  <a:cubicBezTo>
                    <a:pt x="18040" y="21600"/>
                    <a:pt x="21363" y="18240"/>
                    <a:pt x="21363" y="14160"/>
                  </a:cubicBezTo>
                  <a:lnTo>
                    <a:pt x="21363" y="7440"/>
                  </a:lnTo>
                  <a:cubicBezTo>
                    <a:pt x="21600" y="3360"/>
                    <a:pt x="18277" y="0"/>
                    <a:pt x="14004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Shape">
              <a:extLst>
                <a:ext uri="{FF2B5EF4-FFF2-40B4-BE49-F238E27FC236}">
                  <a16:creationId xmlns:a16="http://schemas.microsoft.com/office/drawing/2014/main" id="{82DAF5AD-965D-4CE0-81B1-ADB0BC965F41}"/>
                </a:ext>
              </a:extLst>
            </p:cNvPr>
            <p:cNvSpPr/>
            <p:nvPr/>
          </p:nvSpPr>
          <p:spPr>
            <a:xfrm>
              <a:off x="1282248" y="3381713"/>
              <a:ext cx="393319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Shape">
              <a:extLst>
                <a:ext uri="{FF2B5EF4-FFF2-40B4-BE49-F238E27FC236}">
                  <a16:creationId xmlns:a16="http://schemas.microsoft.com/office/drawing/2014/main" id="{89B1DF60-84B8-4400-A09B-5AE704FD7146}"/>
                </a:ext>
              </a:extLst>
            </p:cNvPr>
            <p:cNvSpPr/>
            <p:nvPr/>
          </p:nvSpPr>
          <p:spPr>
            <a:xfrm>
              <a:off x="736024" y="4954989"/>
              <a:ext cx="39332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Shape">
              <a:extLst>
                <a:ext uri="{FF2B5EF4-FFF2-40B4-BE49-F238E27FC236}">
                  <a16:creationId xmlns:a16="http://schemas.microsoft.com/office/drawing/2014/main" id="{5B88AB1B-CED2-4F79-BE5D-60F0E1D479FF}"/>
                </a:ext>
              </a:extLst>
            </p:cNvPr>
            <p:cNvSpPr/>
            <p:nvPr/>
          </p:nvSpPr>
          <p:spPr>
            <a:xfrm>
              <a:off x="1828468" y="4954989"/>
              <a:ext cx="39354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4004" y="0"/>
                  </a:moveTo>
                  <a:lnTo>
                    <a:pt x="7358" y="0"/>
                  </a:lnTo>
                  <a:cubicBezTo>
                    <a:pt x="3323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23" y="21600"/>
                    <a:pt x="7358" y="21600"/>
                  </a:cubicBezTo>
                  <a:lnTo>
                    <a:pt x="14004" y="21600"/>
                  </a:lnTo>
                  <a:cubicBezTo>
                    <a:pt x="18040" y="21600"/>
                    <a:pt x="21363" y="18240"/>
                    <a:pt x="21363" y="14160"/>
                  </a:cubicBezTo>
                  <a:lnTo>
                    <a:pt x="21363" y="7440"/>
                  </a:lnTo>
                  <a:cubicBezTo>
                    <a:pt x="21600" y="3360"/>
                    <a:pt x="18277" y="0"/>
                    <a:pt x="14004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Shape">
              <a:extLst>
                <a:ext uri="{FF2B5EF4-FFF2-40B4-BE49-F238E27FC236}">
                  <a16:creationId xmlns:a16="http://schemas.microsoft.com/office/drawing/2014/main" id="{997D6A1D-403F-47E2-9E49-BF81ACEFDE52}"/>
                </a:ext>
              </a:extLst>
            </p:cNvPr>
            <p:cNvSpPr/>
            <p:nvPr/>
          </p:nvSpPr>
          <p:spPr>
            <a:xfrm>
              <a:off x="1282248" y="4954989"/>
              <a:ext cx="393319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Shape">
              <a:extLst>
                <a:ext uri="{FF2B5EF4-FFF2-40B4-BE49-F238E27FC236}">
                  <a16:creationId xmlns:a16="http://schemas.microsoft.com/office/drawing/2014/main" id="{EFEDA651-D5B9-41F5-971E-8D891B5AE00B}"/>
                </a:ext>
              </a:extLst>
            </p:cNvPr>
            <p:cNvSpPr/>
            <p:nvPr/>
          </p:nvSpPr>
          <p:spPr>
            <a:xfrm>
              <a:off x="736024" y="4430563"/>
              <a:ext cx="39332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Shape">
              <a:extLst>
                <a:ext uri="{FF2B5EF4-FFF2-40B4-BE49-F238E27FC236}">
                  <a16:creationId xmlns:a16="http://schemas.microsoft.com/office/drawing/2014/main" id="{3BE3D549-8342-478B-872E-5DF0197F113C}"/>
                </a:ext>
              </a:extLst>
            </p:cNvPr>
            <p:cNvSpPr/>
            <p:nvPr/>
          </p:nvSpPr>
          <p:spPr>
            <a:xfrm>
              <a:off x="1828468" y="4430563"/>
              <a:ext cx="39354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4004" y="0"/>
                  </a:moveTo>
                  <a:lnTo>
                    <a:pt x="7358" y="0"/>
                  </a:lnTo>
                  <a:cubicBezTo>
                    <a:pt x="3323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23" y="21600"/>
                    <a:pt x="7358" y="21600"/>
                  </a:cubicBezTo>
                  <a:lnTo>
                    <a:pt x="14004" y="21600"/>
                  </a:lnTo>
                  <a:cubicBezTo>
                    <a:pt x="18040" y="21600"/>
                    <a:pt x="21363" y="18240"/>
                    <a:pt x="21363" y="14160"/>
                  </a:cubicBezTo>
                  <a:lnTo>
                    <a:pt x="21363" y="7440"/>
                  </a:lnTo>
                  <a:cubicBezTo>
                    <a:pt x="21600" y="3360"/>
                    <a:pt x="18277" y="0"/>
                    <a:pt x="14004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Shape">
              <a:extLst>
                <a:ext uri="{FF2B5EF4-FFF2-40B4-BE49-F238E27FC236}">
                  <a16:creationId xmlns:a16="http://schemas.microsoft.com/office/drawing/2014/main" id="{1DC7E91A-A63C-46C9-AB36-B3996AFEB3AB}"/>
                </a:ext>
              </a:extLst>
            </p:cNvPr>
            <p:cNvSpPr/>
            <p:nvPr/>
          </p:nvSpPr>
          <p:spPr>
            <a:xfrm>
              <a:off x="1282248" y="4430563"/>
              <a:ext cx="393319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Shape">
              <a:extLst>
                <a:ext uri="{FF2B5EF4-FFF2-40B4-BE49-F238E27FC236}">
                  <a16:creationId xmlns:a16="http://schemas.microsoft.com/office/drawing/2014/main" id="{5ECF75D4-0B40-4DDB-B1A4-B333EE3D5691}"/>
                </a:ext>
              </a:extLst>
            </p:cNvPr>
            <p:cNvSpPr/>
            <p:nvPr/>
          </p:nvSpPr>
          <p:spPr>
            <a:xfrm>
              <a:off x="736024" y="3906138"/>
              <a:ext cx="39332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Shape">
              <a:extLst>
                <a:ext uri="{FF2B5EF4-FFF2-40B4-BE49-F238E27FC236}">
                  <a16:creationId xmlns:a16="http://schemas.microsoft.com/office/drawing/2014/main" id="{F8ACA037-1C49-4FDC-826F-4B34C9EA22C0}"/>
                </a:ext>
              </a:extLst>
            </p:cNvPr>
            <p:cNvSpPr/>
            <p:nvPr/>
          </p:nvSpPr>
          <p:spPr>
            <a:xfrm>
              <a:off x="1828468" y="3906138"/>
              <a:ext cx="39354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4004" y="0"/>
                  </a:moveTo>
                  <a:lnTo>
                    <a:pt x="7358" y="0"/>
                  </a:lnTo>
                  <a:cubicBezTo>
                    <a:pt x="3323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23" y="21600"/>
                    <a:pt x="7358" y="21600"/>
                  </a:cubicBezTo>
                  <a:lnTo>
                    <a:pt x="14004" y="21600"/>
                  </a:lnTo>
                  <a:cubicBezTo>
                    <a:pt x="18040" y="21600"/>
                    <a:pt x="21363" y="18240"/>
                    <a:pt x="21363" y="14160"/>
                  </a:cubicBezTo>
                  <a:lnTo>
                    <a:pt x="21363" y="7440"/>
                  </a:lnTo>
                  <a:cubicBezTo>
                    <a:pt x="21600" y="3360"/>
                    <a:pt x="18277" y="0"/>
                    <a:pt x="14004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Shape">
              <a:extLst>
                <a:ext uri="{FF2B5EF4-FFF2-40B4-BE49-F238E27FC236}">
                  <a16:creationId xmlns:a16="http://schemas.microsoft.com/office/drawing/2014/main" id="{11520B7A-F7CE-4D60-8AD0-03706A1525AE}"/>
                </a:ext>
              </a:extLst>
            </p:cNvPr>
            <p:cNvSpPr/>
            <p:nvPr/>
          </p:nvSpPr>
          <p:spPr>
            <a:xfrm>
              <a:off x="1282248" y="3906138"/>
              <a:ext cx="393319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80828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Shape">
              <a:extLst>
                <a:ext uri="{FF2B5EF4-FFF2-40B4-BE49-F238E27FC236}">
                  <a16:creationId xmlns:a16="http://schemas.microsoft.com/office/drawing/2014/main" id="{DDDE2EF8-19E6-40A6-B794-241E94965548}"/>
                </a:ext>
              </a:extLst>
            </p:cNvPr>
            <p:cNvSpPr/>
            <p:nvPr/>
          </p:nvSpPr>
          <p:spPr>
            <a:xfrm>
              <a:off x="2374912" y="3381713"/>
              <a:ext cx="393319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BCBEC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Shape">
              <a:extLst>
                <a:ext uri="{FF2B5EF4-FFF2-40B4-BE49-F238E27FC236}">
                  <a16:creationId xmlns:a16="http://schemas.microsoft.com/office/drawing/2014/main" id="{AE08497D-848A-4E43-BC60-E5CEECA38F50}"/>
                </a:ext>
              </a:extLst>
            </p:cNvPr>
            <p:cNvSpPr/>
            <p:nvPr/>
          </p:nvSpPr>
          <p:spPr>
            <a:xfrm>
              <a:off x="2921133" y="3381713"/>
              <a:ext cx="39354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4004" y="0"/>
                  </a:moveTo>
                  <a:lnTo>
                    <a:pt x="7358" y="0"/>
                  </a:lnTo>
                  <a:cubicBezTo>
                    <a:pt x="3323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23" y="21600"/>
                    <a:pt x="7358" y="21600"/>
                  </a:cubicBezTo>
                  <a:lnTo>
                    <a:pt x="14004" y="21600"/>
                  </a:lnTo>
                  <a:cubicBezTo>
                    <a:pt x="18040" y="21600"/>
                    <a:pt x="21363" y="18240"/>
                    <a:pt x="21363" y="14160"/>
                  </a:cubicBezTo>
                  <a:lnTo>
                    <a:pt x="21363" y="7440"/>
                  </a:lnTo>
                  <a:cubicBezTo>
                    <a:pt x="21600" y="3360"/>
                    <a:pt x="18277" y="0"/>
                    <a:pt x="14004" y="0"/>
                  </a:cubicBezTo>
                  <a:close/>
                </a:path>
              </a:pathLst>
            </a:custGeom>
            <a:solidFill>
              <a:srgbClr val="BCBEC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Shape">
              <a:extLst>
                <a:ext uri="{FF2B5EF4-FFF2-40B4-BE49-F238E27FC236}">
                  <a16:creationId xmlns:a16="http://schemas.microsoft.com/office/drawing/2014/main" id="{F4E79BAD-A3E6-4EE9-AE4E-0B84D5E2A633}"/>
                </a:ext>
              </a:extLst>
            </p:cNvPr>
            <p:cNvSpPr/>
            <p:nvPr/>
          </p:nvSpPr>
          <p:spPr>
            <a:xfrm>
              <a:off x="2374912" y="3906138"/>
              <a:ext cx="393319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60" y="0"/>
                  </a:moveTo>
                  <a:lnTo>
                    <a:pt x="7440" y="0"/>
                  </a:lnTo>
                  <a:cubicBezTo>
                    <a:pt x="3360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60" y="21600"/>
                    <a:pt x="7440" y="21600"/>
                  </a:cubicBezTo>
                  <a:lnTo>
                    <a:pt x="14160" y="21600"/>
                  </a:lnTo>
                  <a:cubicBezTo>
                    <a:pt x="18240" y="21600"/>
                    <a:pt x="21600" y="18240"/>
                    <a:pt x="21600" y="14160"/>
                  </a:cubicBezTo>
                  <a:lnTo>
                    <a:pt x="21600" y="7440"/>
                  </a:lnTo>
                  <a:cubicBezTo>
                    <a:pt x="21600" y="3360"/>
                    <a:pt x="18240" y="0"/>
                    <a:pt x="14160" y="0"/>
                  </a:cubicBezTo>
                  <a:close/>
                </a:path>
              </a:pathLst>
            </a:custGeom>
            <a:solidFill>
              <a:srgbClr val="BCBEC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Shape">
              <a:extLst>
                <a:ext uri="{FF2B5EF4-FFF2-40B4-BE49-F238E27FC236}">
                  <a16:creationId xmlns:a16="http://schemas.microsoft.com/office/drawing/2014/main" id="{0DEB472D-508E-4BA4-BF05-A13B5D84EBFC}"/>
                </a:ext>
              </a:extLst>
            </p:cNvPr>
            <p:cNvSpPr/>
            <p:nvPr/>
          </p:nvSpPr>
          <p:spPr>
            <a:xfrm>
              <a:off x="2921133" y="3906138"/>
              <a:ext cx="393543" cy="393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extrusionOk="0">
                  <a:moveTo>
                    <a:pt x="14004" y="0"/>
                  </a:moveTo>
                  <a:lnTo>
                    <a:pt x="7358" y="0"/>
                  </a:lnTo>
                  <a:cubicBezTo>
                    <a:pt x="3323" y="0"/>
                    <a:pt x="0" y="3360"/>
                    <a:pt x="0" y="7440"/>
                  </a:cubicBezTo>
                  <a:lnTo>
                    <a:pt x="0" y="14160"/>
                  </a:lnTo>
                  <a:cubicBezTo>
                    <a:pt x="0" y="18240"/>
                    <a:pt x="3323" y="21600"/>
                    <a:pt x="7358" y="21600"/>
                  </a:cubicBezTo>
                  <a:lnTo>
                    <a:pt x="14004" y="21600"/>
                  </a:lnTo>
                  <a:cubicBezTo>
                    <a:pt x="18040" y="21600"/>
                    <a:pt x="21363" y="18240"/>
                    <a:pt x="21363" y="14160"/>
                  </a:cubicBezTo>
                  <a:lnTo>
                    <a:pt x="21363" y="7440"/>
                  </a:lnTo>
                  <a:cubicBezTo>
                    <a:pt x="21600" y="3360"/>
                    <a:pt x="18277" y="0"/>
                    <a:pt x="14004" y="0"/>
                  </a:cubicBezTo>
                  <a:close/>
                </a:path>
              </a:pathLst>
            </a:custGeom>
            <a:solidFill>
              <a:srgbClr val="BCBEC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4" name="Shape">
            <a:extLst>
              <a:ext uri="{FF2B5EF4-FFF2-40B4-BE49-F238E27FC236}">
                <a16:creationId xmlns:a16="http://schemas.microsoft.com/office/drawing/2014/main" id="{FD87090D-407E-49FF-A876-7C2F5144CC9F}"/>
              </a:ext>
            </a:extLst>
          </p:cNvPr>
          <p:cNvSpPr/>
          <p:nvPr/>
        </p:nvSpPr>
        <p:spPr>
          <a:xfrm>
            <a:off x="4021251" y="3419410"/>
            <a:ext cx="748613" cy="748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600" extrusionOk="0">
                <a:moveTo>
                  <a:pt x="17581" y="0"/>
                </a:moveTo>
                <a:lnTo>
                  <a:pt x="3893" y="0"/>
                </a:lnTo>
                <a:cubicBezTo>
                  <a:pt x="1758" y="0"/>
                  <a:pt x="0" y="1768"/>
                  <a:pt x="0" y="3916"/>
                </a:cubicBezTo>
                <a:lnTo>
                  <a:pt x="0" y="17684"/>
                </a:lnTo>
                <a:cubicBezTo>
                  <a:pt x="0" y="19832"/>
                  <a:pt x="1758" y="21600"/>
                  <a:pt x="3893" y="21600"/>
                </a:cubicBezTo>
                <a:lnTo>
                  <a:pt x="17581" y="21600"/>
                </a:lnTo>
                <a:cubicBezTo>
                  <a:pt x="19716" y="21600"/>
                  <a:pt x="21474" y="19832"/>
                  <a:pt x="21474" y="17684"/>
                </a:cubicBezTo>
                <a:lnTo>
                  <a:pt x="21474" y="3916"/>
                </a:lnTo>
                <a:cubicBezTo>
                  <a:pt x="21600" y="1768"/>
                  <a:pt x="19842" y="0"/>
                  <a:pt x="1758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86F02E-20F8-42A5-B3AD-7E73754FBD31}"/>
              </a:ext>
            </a:extLst>
          </p:cNvPr>
          <p:cNvGrpSpPr/>
          <p:nvPr/>
        </p:nvGrpSpPr>
        <p:grpSpPr>
          <a:xfrm>
            <a:off x="5147699" y="3295165"/>
            <a:ext cx="2544726" cy="1290818"/>
            <a:chOff x="8921977" y="1466725"/>
            <a:chExt cx="2937088" cy="128895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76CAB43-0DE7-430B-B17A-D81BC128E221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ru-RU" sz="2400" b="1" noProof="1"/>
                <a:t>Доходность</a:t>
              </a:r>
              <a:endParaRPr lang="en-US" sz="2400" b="1" noProof="1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8280490-516A-4561-BD17-E0186D8FD435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82979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Ожидаемая чистая прибыль Только по  от подписок включая все расходы на производство на 5ый год составляет </a:t>
              </a:r>
              <a:r>
                <a:rPr lang="ru-RU" sz="1200" b="1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от 4м евро в год</a:t>
              </a:r>
              <a:endParaRPr lang="en-US" sz="1200" b="1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E8018A3-D3CF-40A7-BB48-575FBC72EC58}"/>
              </a:ext>
            </a:extLst>
          </p:cNvPr>
          <p:cNvGrpSpPr/>
          <p:nvPr/>
        </p:nvGrpSpPr>
        <p:grpSpPr>
          <a:xfrm>
            <a:off x="5088189" y="937186"/>
            <a:ext cx="2948812" cy="1844146"/>
            <a:chOff x="8921976" y="1098597"/>
            <a:chExt cx="3151043" cy="184147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79F1E04-DCCD-4887-879C-568E40992CD5}"/>
                </a:ext>
              </a:extLst>
            </p:cNvPr>
            <p:cNvSpPr txBox="1"/>
            <p:nvPr/>
          </p:nvSpPr>
          <p:spPr>
            <a:xfrm>
              <a:off x="8921976" y="1098597"/>
              <a:ext cx="3151043" cy="82979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ru-RU" sz="2400" b="1" noProof="1"/>
                <a:t>Количество установок</a:t>
              </a:r>
              <a:endParaRPr lang="en-US" sz="2400" b="1" noProof="1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E1CD924-8E04-43E1-8EB8-E098D5F5AE50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1419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Мы планируем около 1000 установок в первый год и удваиние установок каждый последующий год. Наш план </a:t>
              </a:r>
              <a:r>
                <a:rPr lang="en-US" sz="1200" b="1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81,00</a:t>
              </a:r>
              <a:r>
                <a:rPr lang="ru-RU" sz="1200" b="1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 подписок/установок</a:t>
              </a:r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в течении 5 лет исключая продажи (только подписки)</a:t>
              </a: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6" name="Shape">
            <a:extLst>
              <a:ext uri="{FF2B5EF4-FFF2-40B4-BE49-F238E27FC236}">
                <a16:creationId xmlns:a16="http://schemas.microsoft.com/office/drawing/2014/main" id="{5BDAC1D8-1300-42D6-8792-8E438378A70A}"/>
              </a:ext>
            </a:extLst>
          </p:cNvPr>
          <p:cNvSpPr/>
          <p:nvPr/>
        </p:nvSpPr>
        <p:spPr>
          <a:xfrm>
            <a:off x="8206169" y="3362346"/>
            <a:ext cx="748613" cy="748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600" extrusionOk="0">
                <a:moveTo>
                  <a:pt x="17581" y="0"/>
                </a:moveTo>
                <a:lnTo>
                  <a:pt x="3893" y="0"/>
                </a:lnTo>
                <a:cubicBezTo>
                  <a:pt x="1758" y="0"/>
                  <a:pt x="0" y="1768"/>
                  <a:pt x="0" y="3916"/>
                </a:cubicBezTo>
                <a:lnTo>
                  <a:pt x="0" y="17684"/>
                </a:lnTo>
                <a:cubicBezTo>
                  <a:pt x="0" y="19832"/>
                  <a:pt x="1758" y="21600"/>
                  <a:pt x="3893" y="21600"/>
                </a:cubicBezTo>
                <a:lnTo>
                  <a:pt x="17581" y="21600"/>
                </a:lnTo>
                <a:cubicBezTo>
                  <a:pt x="19716" y="21600"/>
                  <a:pt x="21474" y="19832"/>
                  <a:pt x="21474" y="17684"/>
                </a:cubicBezTo>
                <a:lnTo>
                  <a:pt x="21474" y="3916"/>
                </a:lnTo>
                <a:cubicBezTo>
                  <a:pt x="21600" y="1768"/>
                  <a:pt x="19842" y="0"/>
                  <a:pt x="17581" y="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2DDDEA9-CD1D-47B8-BE71-F2761810A4DF}"/>
              </a:ext>
            </a:extLst>
          </p:cNvPr>
          <p:cNvGrpSpPr/>
          <p:nvPr/>
        </p:nvGrpSpPr>
        <p:grpSpPr>
          <a:xfrm>
            <a:off x="9211993" y="3217771"/>
            <a:ext cx="2551480" cy="3556756"/>
            <a:chOff x="8921977" y="1466724"/>
            <a:chExt cx="2944883" cy="355161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6903038-2D64-40A2-9142-A5A2B9AE5AC0}"/>
                </a:ext>
              </a:extLst>
            </p:cNvPr>
            <p:cNvSpPr txBox="1"/>
            <p:nvPr/>
          </p:nvSpPr>
          <p:spPr>
            <a:xfrm>
              <a:off x="8929772" y="1466724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ru-RU" sz="2400" b="1" noProof="1"/>
                <a:t>Конкуренция</a:t>
              </a:r>
              <a:endParaRPr lang="en-US" sz="2400" b="1" noProof="1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E1AB27-609A-4581-BE24-474EA9600B60}"/>
                </a:ext>
              </a:extLst>
            </p:cNvPr>
            <p:cNvSpPr txBox="1"/>
            <p:nvPr/>
          </p:nvSpPr>
          <p:spPr>
            <a:xfrm>
              <a:off x="8921977" y="1975755"/>
              <a:ext cx="2929293" cy="304258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Анологичные замки требуют замены замочной скважины и стоят на порядок дороже подписки. Такие замки не имеют приложения интегрированного с системами бронирований и оналайн оплатой, а также не могут открывать блочные двери (к примери системи визит итд.) </a:t>
              </a:r>
              <a:b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endParaRPr lang="ru-RU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Система 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Nokey</a:t>
              </a:r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имеет уникально низкую себестоимость за счет наших собственных разроботок, возможность открытия блочных дверей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и простой метод установки позволяющий расширять рынок без вовлечения сервисных центров.</a:t>
              </a: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120" name="Shape">
            <a:extLst>
              <a:ext uri="{FF2B5EF4-FFF2-40B4-BE49-F238E27FC236}">
                <a16:creationId xmlns:a16="http://schemas.microsoft.com/office/drawing/2014/main" id="{8F4C7350-4E49-4F73-A05D-BBAA34D0E92E}"/>
              </a:ext>
            </a:extLst>
          </p:cNvPr>
          <p:cNvSpPr/>
          <p:nvPr/>
        </p:nvSpPr>
        <p:spPr>
          <a:xfrm>
            <a:off x="4048040" y="1449958"/>
            <a:ext cx="748613" cy="748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600" extrusionOk="0">
                <a:moveTo>
                  <a:pt x="17581" y="0"/>
                </a:moveTo>
                <a:lnTo>
                  <a:pt x="3893" y="0"/>
                </a:lnTo>
                <a:cubicBezTo>
                  <a:pt x="1758" y="0"/>
                  <a:pt x="0" y="1768"/>
                  <a:pt x="0" y="3916"/>
                </a:cubicBezTo>
                <a:lnTo>
                  <a:pt x="0" y="17684"/>
                </a:lnTo>
                <a:cubicBezTo>
                  <a:pt x="0" y="19832"/>
                  <a:pt x="1758" y="21600"/>
                  <a:pt x="3893" y="21600"/>
                </a:cubicBezTo>
                <a:lnTo>
                  <a:pt x="17581" y="21600"/>
                </a:lnTo>
                <a:cubicBezTo>
                  <a:pt x="19716" y="21600"/>
                  <a:pt x="21474" y="19832"/>
                  <a:pt x="21474" y="17684"/>
                </a:cubicBezTo>
                <a:lnTo>
                  <a:pt x="21474" y="3916"/>
                </a:lnTo>
                <a:cubicBezTo>
                  <a:pt x="21600" y="1768"/>
                  <a:pt x="19842" y="0"/>
                  <a:pt x="17581" y="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24" name="Shape">
            <a:extLst>
              <a:ext uri="{FF2B5EF4-FFF2-40B4-BE49-F238E27FC236}">
                <a16:creationId xmlns:a16="http://schemas.microsoft.com/office/drawing/2014/main" id="{24E1C4CF-AA67-4765-A9F2-448828A4AD3A}"/>
              </a:ext>
            </a:extLst>
          </p:cNvPr>
          <p:cNvSpPr/>
          <p:nvPr/>
        </p:nvSpPr>
        <p:spPr>
          <a:xfrm>
            <a:off x="8150263" y="1544379"/>
            <a:ext cx="748613" cy="748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600" extrusionOk="0">
                <a:moveTo>
                  <a:pt x="17581" y="0"/>
                </a:moveTo>
                <a:lnTo>
                  <a:pt x="3893" y="0"/>
                </a:lnTo>
                <a:cubicBezTo>
                  <a:pt x="1758" y="0"/>
                  <a:pt x="0" y="1768"/>
                  <a:pt x="0" y="3916"/>
                </a:cubicBezTo>
                <a:lnTo>
                  <a:pt x="0" y="17684"/>
                </a:lnTo>
                <a:cubicBezTo>
                  <a:pt x="0" y="19832"/>
                  <a:pt x="1758" y="21600"/>
                  <a:pt x="3893" y="21600"/>
                </a:cubicBezTo>
                <a:lnTo>
                  <a:pt x="17581" y="21600"/>
                </a:lnTo>
                <a:cubicBezTo>
                  <a:pt x="19716" y="21600"/>
                  <a:pt x="21474" y="19832"/>
                  <a:pt x="21474" y="17684"/>
                </a:cubicBezTo>
                <a:lnTo>
                  <a:pt x="21474" y="3916"/>
                </a:lnTo>
                <a:cubicBezTo>
                  <a:pt x="21600" y="1768"/>
                  <a:pt x="19842" y="0"/>
                  <a:pt x="17581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000">
              <a:solidFill>
                <a:srgbClr val="FFFFFF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CE8AD38-3ED0-444D-8EA6-9B6BF0110DBB}"/>
              </a:ext>
            </a:extLst>
          </p:cNvPr>
          <p:cNvGrpSpPr/>
          <p:nvPr/>
        </p:nvGrpSpPr>
        <p:grpSpPr>
          <a:xfrm>
            <a:off x="9211993" y="1399518"/>
            <a:ext cx="2544726" cy="2029482"/>
            <a:chOff x="8921977" y="1466725"/>
            <a:chExt cx="2937088" cy="2026544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7BF38DF-E085-4E4A-AD2C-72B77B799B9A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ru-RU" sz="2400" b="1" noProof="1"/>
                <a:t>Объемы рынка</a:t>
              </a:r>
              <a:endParaRPr lang="en-US" sz="2400" b="1" noProof="1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B0050A2-1256-4DAA-A361-E88ACBF923AF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56738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Объем мирового рынка</a:t>
              </a:r>
              <a:r>
                <a:rPr lang="de-DE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умных замков оценивался в 1,4 миллиарда долларов США в 2020 году и, как ожидается, достигнет 1,64 миллиарда долларов в 2021 году. Ожидаемый рост рынка умных замков состовляет </a:t>
              </a:r>
              <a:r>
                <a:rPr lang="ru-RU" sz="1200" b="1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18.2% </a:t>
              </a:r>
              <a:r>
                <a:rPr lang="ru-RU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с 2021 по 2028 год.</a:t>
              </a: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/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8" name="Graphic 21" descr="Research">
            <a:extLst>
              <a:ext uri="{FF2B5EF4-FFF2-40B4-BE49-F238E27FC236}">
                <a16:creationId xmlns:a16="http://schemas.microsoft.com/office/drawing/2014/main" id="{C928ACF0-BFCF-415F-A3E1-8D751D2473BC}"/>
              </a:ext>
            </a:extLst>
          </p:cNvPr>
          <p:cNvGrpSpPr/>
          <p:nvPr/>
        </p:nvGrpSpPr>
        <p:grpSpPr>
          <a:xfrm>
            <a:off x="4140383" y="3534822"/>
            <a:ext cx="510694" cy="510694"/>
            <a:chOff x="4140268" y="3355284"/>
            <a:chExt cx="509955" cy="509955"/>
          </a:xfrm>
          <a:solidFill>
            <a:schemeClr val="bg2"/>
          </a:solidFill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BA9986E-8857-489D-B508-44D8C52C75B4}"/>
                </a:ext>
              </a:extLst>
            </p:cNvPr>
            <p:cNvSpPr/>
            <p:nvPr/>
          </p:nvSpPr>
          <p:spPr>
            <a:xfrm>
              <a:off x="4181698" y="3399370"/>
              <a:ext cx="420317" cy="420848"/>
            </a:xfrm>
            <a:custGeom>
              <a:avLst/>
              <a:gdLst>
                <a:gd name="connsiteX0" fmla="*/ 343691 w 420317"/>
                <a:gd name="connsiteY0" fmla="*/ 291102 h 420848"/>
                <a:gd name="connsiteX1" fmla="*/ 310757 w 420317"/>
                <a:gd name="connsiteY1" fmla="*/ 281009 h 420848"/>
                <a:gd name="connsiteX2" fmla="*/ 286853 w 420317"/>
                <a:gd name="connsiteY2" fmla="*/ 257636 h 420848"/>
                <a:gd name="connsiteX3" fmla="*/ 319787 w 420317"/>
                <a:gd name="connsiteY3" fmla="*/ 160957 h 420848"/>
                <a:gd name="connsiteX4" fmla="*/ 160426 w 420317"/>
                <a:gd name="connsiteY4" fmla="*/ 3 h 420848"/>
                <a:gd name="connsiteX5" fmla="*/ 3 w 420317"/>
                <a:gd name="connsiteY5" fmla="*/ 159364 h 420848"/>
                <a:gd name="connsiteX6" fmla="*/ 159364 w 420317"/>
                <a:gd name="connsiteY6" fmla="*/ 319787 h 420848"/>
                <a:gd name="connsiteX7" fmla="*/ 257105 w 420317"/>
                <a:gd name="connsiteY7" fmla="*/ 286853 h 420848"/>
                <a:gd name="connsiteX8" fmla="*/ 280478 w 420317"/>
                <a:gd name="connsiteY8" fmla="*/ 310226 h 420848"/>
                <a:gd name="connsiteX9" fmla="*/ 290571 w 420317"/>
                <a:gd name="connsiteY9" fmla="*/ 343691 h 420848"/>
                <a:gd name="connsiteX10" fmla="*/ 356971 w 420317"/>
                <a:gd name="connsiteY10" fmla="*/ 410092 h 420848"/>
                <a:gd name="connsiteX11" fmla="*/ 409561 w 420317"/>
                <a:gd name="connsiteY11" fmla="*/ 410092 h 420848"/>
                <a:gd name="connsiteX12" fmla="*/ 409561 w 420317"/>
                <a:gd name="connsiteY12" fmla="*/ 357503 h 420848"/>
                <a:gd name="connsiteX13" fmla="*/ 343691 w 420317"/>
                <a:gd name="connsiteY13" fmla="*/ 291102 h 420848"/>
                <a:gd name="connsiteX14" fmla="*/ 160426 w 420317"/>
                <a:gd name="connsiteY14" fmla="*/ 287915 h 420848"/>
                <a:gd name="connsiteX15" fmla="*/ 32938 w 420317"/>
                <a:gd name="connsiteY15" fmla="*/ 160426 h 420848"/>
                <a:gd name="connsiteX16" fmla="*/ 160426 w 420317"/>
                <a:gd name="connsiteY16" fmla="*/ 32938 h 420848"/>
                <a:gd name="connsiteX17" fmla="*/ 287915 w 420317"/>
                <a:gd name="connsiteY17" fmla="*/ 160426 h 420848"/>
                <a:gd name="connsiteX18" fmla="*/ 160426 w 420317"/>
                <a:gd name="connsiteY18" fmla="*/ 287915 h 42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0317" h="420848">
                  <a:moveTo>
                    <a:pt x="343691" y="291102"/>
                  </a:moveTo>
                  <a:cubicBezTo>
                    <a:pt x="335192" y="282603"/>
                    <a:pt x="322443" y="278353"/>
                    <a:pt x="310757" y="281009"/>
                  </a:cubicBezTo>
                  <a:lnTo>
                    <a:pt x="286853" y="257636"/>
                  </a:lnTo>
                  <a:cubicBezTo>
                    <a:pt x="308101" y="230014"/>
                    <a:pt x="319787" y="196017"/>
                    <a:pt x="319787" y="160957"/>
                  </a:cubicBezTo>
                  <a:cubicBezTo>
                    <a:pt x="320318" y="72247"/>
                    <a:pt x="248606" y="534"/>
                    <a:pt x="160426" y="3"/>
                  </a:cubicBezTo>
                  <a:cubicBezTo>
                    <a:pt x="72247" y="-528"/>
                    <a:pt x="534" y="71184"/>
                    <a:pt x="3" y="159364"/>
                  </a:cubicBezTo>
                  <a:cubicBezTo>
                    <a:pt x="-528" y="247544"/>
                    <a:pt x="71184" y="319256"/>
                    <a:pt x="159364" y="319787"/>
                  </a:cubicBezTo>
                  <a:cubicBezTo>
                    <a:pt x="194423" y="319787"/>
                    <a:pt x="228951" y="308101"/>
                    <a:pt x="257105" y="286853"/>
                  </a:cubicBezTo>
                  <a:lnTo>
                    <a:pt x="280478" y="310226"/>
                  </a:lnTo>
                  <a:cubicBezTo>
                    <a:pt x="278353" y="322443"/>
                    <a:pt x="282072" y="334661"/>
                    <a:pt x="290571" y="343691"/>
                  </a:cubicBezTo>
                  <a:lnTo>
                    <a:pt x="356971" y="410092"/>
                  </a:lnTo>
                  <a:cubicBezTo>
                    <a:pt x="371314" y="424434"/>
                    <a:pt x="395218" y="424434"/>
                    <a:pt x="409561" y="410092"/>
                  </a:cubicBezTo>
                  <a:cubicBezTo>
                    <a:pt x="423903" y="395749"/>
                    <a:pt x="423903" y="371845"/>
                    <a:pt x="409561" y="357503"/>
                  </a:cubicBezTo>
                  <a:lnTo>
                    <a:pt x="343691" y="291102"/>
                  </a:lnTo>
                  <a:close/>
                  <a:moveTo>
                    <a:pt x="160426" y="287915"/>
                  </a:moveTo>
                  <a:cubicBezTo>
                    <a:pt x="89776" y="287915"/>
                    <a:pt x="32938" y="231076"/>
                    <a:pt x="32938" y="160426"/>
                  </a:cubicBezTo>
                  <a:cubicBezTo>
                    <a:pt x="32938" y="89776"/>
                    <a:pt x="89776" y="32938"/>
                    <a:pt x="160426" y="32938"/>
                  </a:cubicBezTo>
                  <a:cubicBezTo>
                    <a:pt x="231076" y="32938"/>
                    <a:pt x="287915" y="89776"/>
                    <a:pt x="287915" y="160426"/>
                  </a:cubicBezTo>
                  <a:cubicBezTo>
                    <a:pt x="287915" y="230545"/>
                    <a:pt x="230545" y="287915"/>
                    <a:pt x="160426" y="287915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9723CCD-79F5-4010-A6FD-A6295A61CDA2}"/>
                </a:ext>
              </a:extLst>
            </p:cNvPr>
            <p:cNvSpPr/>
            <p:nvPr/>
          </p:nvSpPr>
          <p:spPr>
            <a:xfrm>
              <a:off x="4227916" y="3478319"/>
              <a:ext cx="228948" cy="168063"/>
            </a:xfrm>
            <a:custGeom>
              <a:avLst/>
              <a:gdLst>
                <a:gd name="connsiteX0" fmla="*/ 228417 w 228948"/>
                <a:gd name="connsiteY0" fmla="*/ 73510 h 168063"/>
                <a:gd name="connsiteX1" fmla="*/ 198139 w 228948"/>
                <a:gd name="connsiteY1" fmla="*/ 73510 h 168063"/>
                <a:gd name="connsiteX2" fmla="*/ 191233 w 228948"/>
                <a:gd name="connsiteY2" fmla="*/ 77759 h 168063"/>
                <a:gd name="connsiteX3" fmla="*/ 171047 w 228948"/>
                <a:gd name="connsiteY3" fmla="*/ 99539 h 168063"/>
                <a:gd name="connsiteX4" fmla="*/ 154049 w 228948"/>
                <a:gd name="connsiteY4" fmla="*/ 40575 h 168063"/>
                <a:gd name="connsiteX5" fmla="*/ 142362 w 228948"/>
                <a:gd name="connsiteY5" fmla="*/ 34201 h 168063"/>
                <a:gd name="connsiteX6" fmla="*/ 135988 w 228948"/>
                <a:gd name="connsiteY6" fmla="*/ 40044 h 168063"/>
                <a:gd name="connsiteX7" fmla="*/ 104116 w 228948"/>
                <a:gd name="connsiteY7" fmla="*/ 124505 h 168063"/>
                <a:gd name="connsiteX8" fmla="*/ 82336 w 228948"/>
                <a:gd name="connsiteY8" fmla="*/ 7640 h 168063"/>
                <a:gd name="connsiteX9" fmla="*/ 71712 w 228948"/>
                <a:gd name="connsiteY9" fmla="*/ 204 h 168063"/>
                <a:gd name="connsiteX10" fmla="*/ 64276 w 228948"/>
                <a:gd name="connsiteY10" fmla="*/ 6578 h 168063"/>
                <a:gd name="connsiteX11" fmla="*/ 41434 w 228948"/>
                <a:gd name="connsiteY11" fmla="*/ 73510 h 168063"/>
                <a:gd name="connsiteX12" fmla="*/ 0 w 228948"/>
                <a:gd name="connsiteY12" fmla="*/ 73510 h 168063"/>
                <a:gd name="connsiteX13" fmla="*/ 0 w 228948"/>
                <a:gd name="connsiteY13" fmla="*/ 94758 h 168063"/>
                <a:gd name="connsiteX14" fmla="*/ 48339 w 228948"/>
                <a:gd name="connsiteY14" fmla="*/ 94758 h 168063"/>
                <a:gd name="connsiteX15" fmla="*/ 57370 w 228948"/>
                <a:gd name="connsiteY15" fmla="*/ 86790 h 168063"/>
                <a:gd name="connsiteX16" fmla="*/ 70650 w 228948"/>
                <a:gd name="connsiteY16" fmla="*/ 46418 h 168063"/>
                <a:gd name="connsiteX17" fmla="*/ 91898 w 228948"/>
                <a:gd name="connsiteY17" fmla="*/ 160627 h 168063"/>
                <a:gd name="connsiteX18" fmla="*/ 100397 w 228948"/>
                <a:gd name="connsiteY18" fmla="*/ 168064 h 168063"/>
                <a:gd name="connsiteX19" fmla="*/ 101460 w 228948"/>
                <a:gd name="connsiteY19" fmla="*/ 168064 h 168063"/>
                <a:gd name="connsiteX20" fmla="*/ 110490 w 228948"/>
                <a:gd name="connsiteY20" fmla="*/ 162221 h 168063"/>
                <a:gd name="connsiteX21" fmla="*/ 144487 w 228948"/>
                <a:gd name="connsiteY21" fmla="*/ 72978 h 168063"/>
                <a:gd name="connsiteX22" fmla="*/ 158299 w 228948"/>
                <a:gd name="connsiteY22" fmla="*/ 120787 h 168063"/>
                <a:gd name="connsiteX23" fmla="*/ 169985 w 228948"/>
                <a:gd name="connsiteY23" fmla="*/ 127161 h 168063"/>
                <a:gd name="connsiteX24" fmla="*/ 174235 w 228948"/>
                <a:gd name="connsiteY24" fmla="*/ 124505 h 168063"/>
                <a:gd name="connsiteX25" fmla="*/ 202920 w 228948"/>
                <a:gd name="connsiteY25" fmla="*/ 94758 h 168063"/>
                <a:gd name="connsiteX26" fmla="*/ 228949 w 228948"/>
                <a:gd name="connsiteY26" fmla="*/ 94758 h 168063"/>
                <a:gd name="connsiteX27" fmla="*/ 228949 w 228948"/>
                <a:gd name="connsiteY27" fmla="*/ 73510 h 16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948" h="168063">
                  <a:moveTo>
                    <a:pt x="228417" y="73510"/>
                  </a:moveTo>
                  <a:lnTo>
                    <a:pt x="198139" y="73510"/>
                  </a:lnTo>
                  <a:cubicBezTo>
                    <a:pt x="195483" y="74041"/>
                    <a:pt x="192827" y="75634"/>
                    <a:pt x="191233" y="77759"/>
                  </a:cubicBezTo>
                  <a:lnTo>
                    <a:pt x="171047" y="99539"/>
                  </a:lnTo>
                  <a:lnTo>
                    <a:pt x="154049" y="40575"/>
                  </a:lnTo>
                  <a:cubicBezTo>
                    <a:pt x="152455" y="35794"/>
                    <a:pt x="147143" y="32607"/>
                    <a:pt x="142362" y="34201"/>
                  </a:cubicBezTo>
                  <a:cubicBezTo>
                    <a:pt x="139706" y="35263"/>
                    <a:pt x="137050" y="36857"/>
                    <a:pt x="135988" y="40044"/>
                  </a:cubicBezTo>
                  <a:lnTo>
                    <a:pt x="104116" y="124505"/>
                  </a:lnTo>
                  <a:lnTo>
                    <a:pt x="82336" y="7640"/>
                  </a:lnTo>
                  <a:cubicBezTo>
                    <a:pt x="81274" y="2328"/>
                    <a:pt x="76493" y="-859"/>
                    <a:pt x="71712" y="204"/>
                  </a:cubicBezTo>
                  <a:cubicBezTo>
                    <a:pt x="68525" y="735"/>
                    <a:pt x="65869" y="3391"/>
                    <a:pt x="64276" y="6578"/>
                  </a:cubicBezTo>
                  <a:lnTo>
                    <a:pt x="41434" y="73510"/>
                  </a:lnTo>
                  <a:lnTo>
                    <a:pt x="0" y="73510"/>
                  </a:lnTo>
                  <a:lnTo>
                    <a:pt x="0" y="94758"/>
                  </a:lnTo>
                  <a:lnTo>
                    <a:pt x="48339" y="94758"/>
                  </a:lnTo>
                  <a:cubicBezTo>
                    <a:pt x="52589" y="94227"/>
                    <a:pt x="56308" y="91039"/>
                    <a:pt x="57370" y="86790"/>
                  </a:cubicBezTo>
                  <a:lnTo>
                    <a:pt x="70650" y="46418"/>
                  </a:lnTo>
                  <a:lnTo>
                    <a:pt x="91898" y="160627"/>
                  </a:lnTo>
                  <a:cubicBezTo>
                    <a:pt x="92429" y="164877"/>
                    <a:pt x="96148" y="168064"/>
                    <a:pt x="100397" y="168064"/>
                  </a:cubicBezTo>
                  <a:lnTo>
                    <a:pt x="101460" y="168064"/>
                  </a:lnTo>
                  <a:cubicBezTo>
                    <a:pt x="105178" y="168064"/>
                    <a:pt x="108897" y="165939"/>
                    <a:pt x="110490" y="162221"/>
                  </a:cubicBezTo>
                  <a:lnTo>
                    <a:pt x="144487" y="72978"/>
                  </a:lnTo>
                  <a:lnTo>
                    <a:pt x="158299" y="120787"/>
                  </a:lnTo>
                  <a:cubicBezTo>
                    <a:pt x="159892" y="125567"/>
                    <a:pt x="164673" y="128755"/>
                    <a:pt x="169985" y="127161"/>
                  </a:cubicBezTo>
                  <a:cubicBezTo>
                    <a:pt x="171579" y="126630"/>
                    <a:pt x="173172" y="125567"/>
                    <a:pt x="174235" y="124505"/>
                  </a:cubicBezTo>
                  <a:lnTo>
                    <a:pt x="202920" y="94758"/>
                  </a:lnTo>
                  <a:lnTo>
                    <a:pt x="228949" y="94758"/>
                  </a:lnTo>
                  <a:lnTo>
                    <a:pt x="228949" y="7351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Graphic 15" descr="Presentation with bar chart">
            <a:extLst>
              <a:ext uri="{FF2B5EF4-FFF2-40B4-BE49-F238E27FC236}">
                <a16:creationId xmlns:a16="http://schemas.microsoft.com/office/drawing/2014/main" id="{52DF49B9-8535-42B8-887C-5895A2EAFBD1}"/>
              </a:ext>
            </a:extLst>
          </p:cNvPr>
          <p:cNvGrpSpPr/>
          <p:nvPr/>
        </p:nvGrpSpPr>
        <p:grpSpPr>
          <a:xfrm>
            <a:off x="4157520" y="1603913"/>
            <a:ext cx="510694" cy="510694"/>
            <a:chOff x="8277928" y="5053650"/>
            <a:chExt cx="509955" cy="509955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E36740D-45A9-40B4-B7F7-68199BECE11E}"/>
                </a:ext>
              </a:extLst>
            </p:cNvPr>
            <p:cNvSpPr/>
            <p:nvPr/>
          </p:nvSpPr>
          <p:spPr>
            <a:xfrm>
              <a:off x="8331048" y="5112082"/>
              <a:ext cx="403714" cy="398402"/>
            </a:xfrm>
            <a:custGeom>
              <a:avLst/>
              <a:gdLst>
                <a:gd name="connsiteX0" fmla="*/ 350594 w 403714"/>
                <a:gd name="connsiteY0" fmla="*/ 58432 h 398402"/>
                <a:gd name="connsiteX1" fmla="*/ 350594 w 403714"/>
                <a:gd name="connsiteY1" fmla="*/ 249665 h 398402"/>
                <a:gd name="connsiteX2" fmla="*/ 53120 w 403714"/>
                <a:gd name="connsiteY2" fmla="*/ 249665 h 398402"/>
                <a:gd name="connsiteX3" fmla="*/ 53120 w 403714"/>
                <a:gd name="connsiteY3" fmla="*/ 58432 h 398402"/>
                <a:gd name="connsiteX4" fmla="*/ 393090 w 403714"/>
                <a:gd name="connsiteY4" fmla="*/ 260290 h 398402"/>
                <a:gd name="connsiteX5" fmla="*/ 382466 w 403714"/>
                <a:gd name="connsiteY5" fmla="*/ 260290 h 398402"/>
                <a:gd name="connsiteX6" fmla="*/ 382466 w 403714"/>
                <a:gd name="connsiteY6" fmla="*/ 42496 h 398402"/>
                <a:gd name="connsiteX7" fmla="*/ 393090 w 403714"/>
                <a:gd name="connsiteY7" fmla="*/ 42496 h 398402"/>
                <a:gd name="connsiteX8" fmla="*/ 403714 w 403714"/>
                <a:gd name="connsiteY8" fmla="*/ 31872 h 398402"/>
                <a:gd name="connsiteX9" fmla="*/ 393090 w 403714"/>
                <a:gd name="connsiteY9" fmla="*/ 21248 h 398402"/>
                <a:gd name="connsiteX10" fmla="*/ 212481 w 403714"/>
                <a:gd name="connsiteY10" fmla="*/ 21248 h 398402"/>
                <a:gd name="connsiteX11" fmla="*/ 212481 w 403714"/>
                <a:gd name="connsiteY11" fmla="*/ 10624 h 398402"/>
                <a:gd name="connsiteX12" fmla="*/ 201857 w 403714"/>
                <a:gd name="connsiteY12" fmla="*/ 0 h 398402"/>
                <a:gd name="connsiteX13" fmla="*/ 191233 w 403714"/>
                <a:gd name="connsiteY13" fmla="*/ 10624 h 398402"/>
                <a:gd name="connsiteX14" fmla="*/ 191233 w 403714"/>
                <a:gd name="connsiteY14" fmla="*/ 21248 h 398402"/>
                <a:gd name="connsiteX15" fmla="*/ 10624 w 403714"/>
                <a:gd name="connsiteY15" fmla="*/ 21248 h 398402"/>
                <a:gd name="connsiteX16" fmla="*/ 0 w 403714"/>
                <a:gd name="connsiteY16" fmla="*/ 31872 h 398402"/>
                <a:gd name="connsiteX17" fmla="*/ 10624 w 403714"/>
                <a:gd name="connsiteY17" fmla="*/ 42496 h 398402"/>
                <a:gd name="connsiteX18" fmla="*/ 21248 w 403714"/>
                <a:gd name="connsiteY18" fmla="*/ 42496 h 398402"/>
                <a:gd name="connsiteX19" fmla="*/ 21248 w 403714"/>
                <a:gd name="connsiteY19" fmla="*/ 260290 h 398402"/>
                <a:gd name="connsiteX20" fmla="*/ 10624 w 403714"/>
                <a:gd name="connsiteY20" fmla="*/ 260290 h 398402"/>
                <a:gd name="connsiteX21" fmla="*/ 0 w 403714"/>
                <a:gd name="connsiteY21" fmla="*/ 270914 h 398402"/>
                <a:gd name="connsiteX22" fmla="*/ 10624 w 403714"/>
                <a:gd name="connsiteY22" fmla="*/ 281538 h 398402"/>
                <a:gd name="connsiteX23" fmla="*/ 172854 w 403714"/>
                <a:gd name="connsiteY23" fmla="*/ 281538 h 398402"/>
                <a:gd name="connsiteX24" fmla="*/ 91048 w 403714"/>
                <a:gd name="connsiteY24" fmla="*/ 363343 h 398402"/>
                <a:gd name="connsiteX25" fmla="*/ 91128 w 403714"/>
                <a:gd name="connsiteY25" fmla="*/ 378456 h 398402"/>
                <a:gd name="connsiteX26" fmla="*/ 106241 w 403714"/>
                <a:gd name="connsiteY26" fmla="*/ 378376 h 398402"/>
                <a:gd name="connsiteX27" fmla="*/ 191233 w 403714"/>
                <a:gd name="connsiteY27" fmla="*/ 293384 h 398402"/>
                <a:gd name="connsiteX28" fmla="*/ 191233 w 403714"/>
                <a:gd name="connsiteY28" fmla="*/ 387778 h 398402"/>
                <a:gd name="connsiteX29" fmla="*/ 201857 w 403714"/>
                <a:gd name="connsiteY29" fmla="*/ 398402 h 398402"/>
                <a:gd name="connsiteX30" fmla="*/ 212481 w 403714"/>
                <a:gd name="connsiteY30" fmla="*/ 387778 h 398402"/>
                <a:gd name="connsiteX31" fmla="*/ 212481 w 403714"/>
                <a:gd name="connsiteY31" fmla="*/ 293224 h 398402"/>
                <a:gd name="connsiteX32" fmla="*/ 297474 w 403714"/>
                <a:gd name="connsiteY32" fmla="*/ 378217 h 398402"/>
                <a:gd name="connsiteX33" fmla="*/ 312507 w 403714"/>
                <a:gd name="connsiteY33" fmla="*/ 378217 h 398402"/>
                <a:gd name="connsiteX34" fmla="*/ 312507 w 403714"/>
                <a:gd name="connsiteY34" fmla="*/ 363184 h 398402"/>
                <a:gd name="connsiteX35" fmla="*/ 230861 w 403714"/>
                <a:gd name="connsiteY35" fmla="*/ 281538 h 398402"/>
                <a:gd name="connsiteX36" fmla="*/ 393090 w 403714"/>
                <a:gd name="connsiteY36" fmla="*/ 281538 h 398402"/>
                <a:gd name="connsiteX37" fmla="*/ 403714 w 403714"/>
                <a:gd name="connsiteY37" fmla="*/ 270914 h 398402"/>
                <a:gd name="connsiteX38" fmla="*/ 393090 w 403714"/>
                <a:gd name="connsiteY38" fmla="*/ 260290 h 39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3714" h="398402">
                  <a:moveTo>
                    <a:pt x="350594" y="58432"/>
                  </a:moveTo>
                  <a:lnTo>
                    <a:pt x="350594" y="249665"/>
                  </a:lnTo>
                  <a:lnTo>
                    <a:pt x="53120" y="249665"/>
                  </a:lnTo>
                  <a:lnTo>
                    <a:pt x="53120" y="58432"/>
                  </a:lnTo>
                  <a:close/>
                  <a:moveTo>
                    <a:pt x="393090" y="260290"/>
                  </a:moveTo>
                  <a:lnTo>
                    <a:pt x="382466" y="260290"/>
                  </a:lnTo>
                  <a:lnTo>
                    <a:pt x="382466" y="42496"/>
                  </a:lnTo>
                  <a:lnTo>
                    <a:pt x="393090" y="42496"/>
                  </a:lnTo>
                  <a:cubicBezTo>
                    <a:pt x="398958" y="42496"/>
                    <a:pt x="403714" y="37740"/>
                    <a:pt x="403714" y="31872"/>
                  </a:cubicBezTo>
                  <a:cubicBezTo>
                    <a:pt x="403714" y="26005"/>
                    <a:pt x="398958" y="21248"/>
                    <a:pt x="393090" y="21248"/>
                  </a:cubicBezTo>
                  <a:lnTo>
                    <a:pt x="212481" y="21248"/>
                  </a:lnTo>
                  <a:lnTo>
                    <a:pt x="212481" y="10624"/>
                  </a:lnTo>
                  <a:cubicBezTo>
                    <a:pt x="212481" y="4756"/>
                    <a:pt x="207725" y="0"/>
                    <a:pt x="201857" y="0"/>
                  </a:cubicBezTo>
                  <a:cubicBezTo>
                    <a:pt x="195990" y="0"/>
                    <a:pt x="191233" y="4756"/>
                    <a:pt x="191233" y="10624"/>
                  </a:cubicBezTo>
                  <a:lnTo>
                    <a:pt x="191233" y="21248"/>
                  </a:lnTo>
                  <a:lnTo>
                    <a:pt x="10624" y="21248"/>
                  </a:lnTo>
                  <a:cubicBezTo>
                    <a:pt x="4756" y="21248"/>
                    <a:pt x="0" y="26005"/>
                    <a:pt x="0" y="31872"/>
                  </a:cubicBezTo>
                  <a:cubicBezTo>
                    <a:pt x="0" y="37740"/>
                    <a:pt x="4756" y="42496"/>
                    <a:pt x="10624" y="42496"/>
                  </a:cubicBezTo>
                  <a:lnTo>
                    <a:pt x="21248" y="42496"/>
                  </a:lnTo>
                  <a:lnTo>
                    <a:pt x="21248" y="260290"/>
                  </a:lnTo>
                  <a:lnTo>
                    <a:pt x="10624" y="260290"/>
                  </a:lnTo>
                  <a:cubicBezTo>
                    <a:pt x="4756" y="260290"/>
                    <a:pt x="0" y="265046"/>
                    <a:pt x="0" y="270914"/>
                  </a:cubicBezTo>
                  <a:cubicBezTo>
                    <a:pt x="0" y="276781"/>
                    <a:pt x="4756" y="281538"/>
                    <a:pt x="10624" y="281538"/>
                  </a:cubicBezTo>
                  <a:lnTo>
                    <a:pt x="172854" y="281538"/>
                  </a:lnTo>
                  <a:lnTo>
                    <a:pt x="91048" y="363343"/>
                  </a:lnTo>
                  <a:cubicBezTo>
                    <a:pt x="86897" y="367538"/>
                    <a:pt x="86932" y="374304"/>
                    <a:pt x="91128" y="378456"/>
                  </a:cubicBezTo>
                  <a:cubicBezTo>
                    <a:pt x="95323" y="382607"/>
                    <a:pt x="102089" y="382571"/>
                    <a:pt x="106241" y="378376"/>
                  </a:cubicBezTo>
                  <a:lnTo>
                    <a:pt x="191233" y="293384"/>
                  </a:lnTo>
                  <a:lnTo>
                    <a:pt x="191233" y="387778"/>
                  </a:lnTo>
                  <a:cubicBezTo>
                    <a:pt x="191233" y="393646"/>
                    <a:pt x="195990" y="398402"/>
                    <a:pt x="201857" y="398402"/>
                  </a:cubicBezTo>
                  <a:cubicBezTo>
                    <a:pt x="207725" y="398402"/>
                    <a:pt x="212481" y="393646"/>
                    <a:pt x="212481" y="387778"/>
                  </a:cubicBezTo>
                  <a:lnTo>
                    <a:pt x="212481" y="293224"/>
                  </a:lnTo>
                  <a:lnTo>
                    <a:pt x="297474" y="378217"/>
                  </a:lnTo>
                  <a:cubicBezTo>
                    <a:pt x="301625" y="382368"/>
                    <a:pt x="308355" y="382368"/>
                    <a:pt x="312507" y="378217"/>
                  </a:cubicBezTo>
                  <a:cubicBezTo>
                    <a:pt x="316658" y="374065"/>
                    <a:pt x="316658" y="367335"/>
                    <a:pt x="312507" y="363184"/>
                  </a:cubicBezTo>
                  <a:lnTo>
                    <a:pt x="230861" y="281538"/>
                  </a:lnTo>
                  <a:lnTo>
                    <a:pt x="393090" y="281538"/>
                  </a:lnTo>
                  <a:cubicBezTo>
                    <a:pt x="398958" y="281538"/>
                    <a:pt x="403714" y="276781"/>
                    <a:pt x="403714" y="270914"/>
                  </a:cubicBezTo>
                  <a:cubicBezTo>
                    <a:pt x="403714" y="265046"/>
                    <a:pt x="398958" y="260290"/>
                    <a:pt x="393090" y="260290"/>
                  </a:cubicBez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AEF0051-FA2B-4C1C-A9CD-E1768C130D8E}"/>
                </a:ext>
              </a:extLst>
            </p:cNvPr>
            <p:cNvSpPr/>
            <p:nvPr/>
          </p:nvSpPr>
          <p:spPr>
            <a:xfrm>
              <a:off x="8575401" y="5191762"/>
              <a:ext cx="42496" cy="148736"/>
            </a:xfrm>
            <a:custGeom>
              <a:avLst/>
              <a:gdLst>
                <a:gd name="connsiteX0" fmla="*/ 0 w 42496"/>
                <a:gd name="connsiteY0" fmla="*/ 0 h 148736"/>
                <a:gd name="connsiteX1" fmla="*/ 42496 w 42496"/>
                <a:gd name="connsiteY1" fmla="*/ 0 h 148736"/>
                <a:gd name="connsiteX2" fmla="*/ 42496 w 42496"/>
                <a:gd name="connsiteY2" fmla="*/ 148737 h 148736"/>
                <a:gd name="connsiteX3" fmla="*/ 0 w 42496"/>
                <a:gd name="connsiteY3" fmla="*/ 148737 h 14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96" h="148736">
                  <a:moveTo>
                    <a:pt x="0" y="0"/>
                  </a:moveTo>
                  <a:lnTo>
                    <a:pt x="42496" y="0"/>
                  </a:lnTo>
                  <a:lnTo>
                    <a:pt x="42496" y="148737"/>
                  </a:lnTo>
                  <a:lnTo>
                    <a:pt x="0" y="148737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414A774-0F95-4255-99CA-922F16FBD146}"/>
                </a:ext>
              </a:extLst>
            </p:cNvPr>
            <p:cNvSpPr/>
            <p:nvPr/>
          </p:nvSpPr>
          <p:spPr>
            <a:xfrm>
              <a:off x="8511657" y="5239571"/>
              <a:ext cx="42496" cy="100928"/>
            </a:xfrm>
            <a:custGeom>
              <a:avLst/>
              <a:gdLst>
                <a:gd name="connsiteX0" fmla="*/ 0 w 42496"/>
                <a:gd name="connsiteY0" fmla="*/ 0 h 100928"/>
                <a:gd name="connsiteX1" fmla="*/ 42496 w 42496"/>
                <a:gd name="connsiteY1" fmla="*/ 0 h 100928"/>
                <a:gd name="connsiteX2" fmla="*/ 42496 w 42496"/>
                <a:gd name="connsiteY2" fmla="*/ 100929 h 100928"/>
                <a:gd name="connsiteX3" fmla="*/ 0 w 42496"/>
                <a:gd name="connsiteY3" fmla="*/ 100929 h 1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96" h="100928">
                  <a:moveTo>
                    <a:pt x="0" y="0"/>
                  </a:moveTo>
                  <a:lnTo>
                    <a:pt x="42496" y="0"/>
                  </a:lnTo>
                  <a:lnTo>
                    <a:pt x="42496" y="100929"/>
                  </a:lnTo>
                  <a:lnTo>
                    <a:pt x="0" y="100929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6D1699B-A098-42CE-A977-97F88AAB5EB4}"/>
                </a:ext>
              </a:extLst>
            </p:cNvPr>
            <p:cNvSpPr/>
            <p:nvPr/>
          </p:nvSpPr>
          <p:spPr>
            <a:xfrm>
              <a:off x="8447913" y="5276755"/>
              <a:ext cx="42496" cy="63744"/>
            </a:xfrm>
            <a:custGeom>
              <a:avLst/>
              <a:gdLst>
                <a:gd name="connsiteX0" fmla="*/ 0 w 42496"/>
                <a:gd name="connsiteY0" fmla="*/ 0 h 63744"/>
                <a:gd name="connsiteX1" fmla="*/ 42496 w 42496"/>
                <a:gd name="connsiteY1" fmla="*/ 0 h 63744"/>
                <a:gd name="connsiteX2" fmla="*/ 42496 w 42496"/>
                <a:gd name="connsiteY2" fmla="*/ 63744 h 63744"/>
                <a:gd name="connsiteX3" fmla="*/ 0 w 42496"/>
                <a:gd name="connsiteY3" fmla="*/ 63744 h 6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96" h="63744">
                  <a:moveTo>
                    <a:pt x="0" y="0"/>
                  </a:moveTo>
                  <a:lnTo>
                    <a:pt x="42496" y="0"/>
                  </a:lnTo>
                  <a:lnTo>
                    <a:pt x="42496" y="63744"/>
                  </a:lnTo>
                  <a:lnTo>
                    <a:pt x="0" y="63744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aphic 19" descr="Lightbulb">
            <a:extLst>
              <a:ext uri="{FF2B5EF4-FFF2-40B4-BE49-F238E27FC236}">
                <a16:creationId xmlns:a16="http://schemas.microsoft.com/office/drawing/2014/main" id="{7EDDEE15-EB73-4AD5-9442-3227EF122D1E}"/>
              </a:ext>
            </a:extLst>
          </p:cNvPr>
          <p:cNvGrpSpPr/>
          <p:nvPr/>
        </p:nvGrpSpPr>
        <p:grpSpPr>
          <a:xfrm>
            <a:off x="8325301" y="3477758"/>
            <a:ext cx="510694" cy="510694"/>
            <a:chOff x="8277928" y="3355284"/>
            <a:chExt cx="509955" cy="509955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021A3BA-6A25-45F7-9633-56E59F88F2EE}"/>
                </a:ext>
              </a:extLst>
            </p:cNvPr>
            <p:cNvSpPr/>
            <p:nvPr/>
          </p:nvSpPr>
          <p:spPr>
            <a:xfrm>
              <a:off x="8463849" y="3695254"/>
              <a:ext cx="138112" cy="31872"/>
            </a:xfrm>
            <a:custGeom>
              <a:avLst/>
              <a:gdLst>
                <a:gd name="connsiteX0" fmla="*/ 15936 w 138112"/>
                <a:gd name="connsiteY0" fmla="*/ 0 h 31872"/>
                <a:gd name="connsiteX1" fmla="*/ 122177 w 138112"/>
                <a:gd name="connsiteY1" fmla="*/ 0 h 31872"/>
                <a:gd name="connsiteX2" fmla="*/ 138113 w 138112"/>
                <a:gd name="connsiteY2" fmla="*/ 15936 h 31872"/>
                <a:gd name="connsiteX3" fmla="*/ 122177 w 138112"/>
                <a:gd name="connsiteY3" fmla="*/ 31872 h 31872"/>
                <a:gd name="connsiteX4" fmla="*/ 15936 w 138112"/>
                <a:gd name="connsiteY4" fmla="*/ 31872 h 31872"/>
                <a:gd name="connsiteX5" fmla="*/ 0 w 138112"/>
                <a:gd name="connsiteY5" fmla="*/ 15936 h 31872"/>
                <a:gd name="connsiteX6" fmla="*/ 15936 w 138112"/>
                <a:gd name="connsiteY6" fmla="*/ 0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12" h="31872">
                  <a:moveTo>
                    <a:pt x="15936" y="0"/>
                  </a:moveTo>
                  <a:lnTo>
                    <a:pt x="122177" y="0"/>
                  </a:lnTo>
                  <a:cubicBezTo>
                    <a:pt x="131207" y="0"/>
                    <a:pt x="138113" y="6906"/>
                    <a:pt x="138113" y="15936"/>
                  </a:cubicBezTo>
                  <a:cubicBezTo>
                    <a:pt x="138113" y="24967"/>
                    <a:pt x="131207" y="31872"/>
                    <a:pt x="122177" y="31872"/>
                  </a:cubicBezTo>
                  <a:lnTo>
                    <a:pt x="15936" y="31872"/>
                  </a:lnTo>
                  <a:cubicBezTo>
                    <a:pt x="6906" y="31872"/>
                    <a:pt x="0" y="24967"/>
                    <a:pt x="0" y="15936"/>
                  </a:cubicBezTo>
                  <a:cubicBezTo>
                    <a:pt x="0" y="6906"/>
                    <a:pt x="6906" y="0"/>
                    <a:pt x="15936" y="0"/>
                  </a:cubicBez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BA06E61-647C-40CE-8D8A-754F6334C273}"/>
                </a:ext>
              </a:extLst>
            </p:cNvPr>
            <p:cNvSpPr/>
            <p:nvPr/>
          </p:nvSpPr>
          <p:spPr>
            <a:xfrm>
              <a:off x="8463849" y="3748374"/>
              <a:ext cx="138112" cy="31872"/>
            </a:xfrm>
            <a:custGeom>
              <a:avLst/>
              <a:gdLst>
                <a:gd name="connsiteX0" fmla="*/ 15936 w 138112"/>
                <a:gd name="connsiteY0" fmla="*/ 0 h 31872"/>
                <a:gd name="connsiteX1" fmla="*/ 122177 w 138112"/>
                <a:gd name="connsiteY1" fmla="*/ 0 h 31872"/>
                <a:gd name="connsiteX2" fmla="*/ 138113 w 138112"/>
                <a:gd name="connsiteY2" fmla="*/ 15936 h 31872"/>
                <a:gd name="connsiteX3" fmla="*/ 122177 w 138112"/>
                <a:gd name="connsiteY3" fmla="*/ 31872 h 31872"/>
                <a:gd name="connsiteX4" fmla="*/ 15936 w 138112"/>
                <a:gd name="connsiteY4" fmla="*/ 31872 h 31872"/>
                <a:gd name="connsiteX5" fmla="*/ 0 w 138112"/>
                <a:gd name="connsiteY5" fmla="*/ 15936 h 31872"/>
                <a:gd name="connsiteX6" fmla="*/ 15936 w 138112"/>
                <a:gd name="connsiteY6" fmla="*/ 0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12" h="31872">
                  <a:moveTo>
                    <a:pt x="15936" y="0"/>
                  </a:moveTo>
                  <a:lnTo>
                    <a:pt x="122177" y="0"/>
                  </a:lnTo>
                  <a:cubicBezTo>
                    <a:pt x="131207" y="0"/>
                    <a:pt x="138113" y="6906"/>
                    <a:pt x="138113" y="15936"/>
                  </a:cubicBezTo>
                  <a:cubicBezTo>
                    <a:pt x="138113" y="24967"/>
                    <a:pt x="131207" y="31872"/>
                    <a:pt x="122177" y="31872"/>
                  </a:cubicBezTo>
                  <a:lnTo>
                    <a:pt x="15936" y="31872"/>
                  </a:lnTo>
                  <a:cubicBezTo>
                    <a:pt x="6906" y="31872"/>
                    <a:pt x="0" y="24967"/>
                    <a:pt x="0" y="15936"/>
                  </a:cubicBezTo>
                  <a:cubicBezTo>
                    <a:pt x="0" y="6906"/>
                    <a:pt x="6906" y="0"/>
                    <a:pt x="15936" y="0"/>
                  </a:cubicBez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5EC6C9-78F8-47CE-93B7-3012F44DC34F}"/>
                </a:ext>
              </a:extLst>
            </p:cNvPr>
            <p:cNvSpPr/>
            <p:nvPr/>
          </p:nvSpPr>
          <p:spPr>
            <a:xfrm>
              <a:off x="8498377" y="3801494"/>
              <a:ext cx="69056" cy="31872"/>
            </a:xfrm>
            <a:custGeom>
              <a:avLst/>
              <a:gdLst>
                <a:gd name="connsiteX0" fmla="*/ 0 w 69056"/>
                <a:gd name="connsiteY0" fmla="*/ 0 h 31872"/>
                <a:gd name="connsiteX1" fmla="*/ 34528 w 69056"/>
                <a:gd name="connsiteY1" fmla="*/ 31872 h 31872"/>
                <a:gd name="connsiteX2" fmla="*/ 69056 w 69056"/>
                <a:gd name="connsiteY2" fmla="*/ 0 h 31872"/>
                <a:gd name="connsiteX3" fmla="*/ 0 w 69056"/>
                <a:gd name="connsiteY3" fmla="*/ 0 h 3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56" h="31872">
                  <a:moveTo>
                    <a:pt x="0" y="0"/>
                  </a:moveTo>
                  <a:cubicBezTo>
                    <a:pt x="1594" y="18061"/>
                    <a:pt x="16467" y="31872"/>
                    <a:pt x="34528" y="31872"/>
                  </a:cubicBezTo>
                  <a:cubicBezTo>
                    <a:pt x="52589" y="31872"/>
                    <a:pt x="67463" y="18061"/>
                    <a:pt x="690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1BF8AF-E45B-4539-A673-4FEB45004E6A}"/>
                </a:ext>
              </a:extLst>
            </p:cNvPr>
            <p:cNvSpPr/>
            <p:nvPr/>
          </p:nvSpPr>
          <p:spPr>
            <a:xfrm>
              <a:off x="8394792" y="3387156"/>
              <a:ext cx="276225" cy="286849"/>
            </a:xfrm>
            <a:custGeom>
              <a:avLst/>
              <a:gdLst>
                <a:gd name="connsiteX0" fmla="*/ 138113 w 276225"/>
                <a:gd name="connsiteY0" fmla="*/ 0 h 286849"/>
                <a:gd name="connsiteX1" fmla="*/ 138113 w 276225"/>
                <a:gd name="connsiteY1" fmla="*/ 0 h 286849"/>
                <a:gd name="connsiteX2" fmla="*/ 138113 w 276225"/>
                <a:gd name="connsiteY2" fmla="*/ 0 h 286849"/>
                <a:gd name="connsiteX3" fmla="*/ 0 w 276225"/>
                <a:gd name="connsiteY3" fmla="*/ 136519 h 286849"/>
                <a:gd name="connsiteX4" fmla="*/ 0 w 276225"/>
                <a:gd name="connsiteY4" fmla="*/ 141300 h 286849"/>
                <a:gd name="connsiteX5" fmla="*/ 9562 w 276225"/>
                <a:gd name="connsiteY5" fmla="*/ 189108 h 286849"/>
                <a:gd name="connsiteX6" fmla="*/ 33466 w 276225"/>
                <a:gd name="connsiteY6" fmla="*/ 228417 h 286849"/>
                <a:gd name="connsiteX7" fmla="*/ 65869 w 276225"/>
                <a:gd name="connsiteY7" fmla="*/ 281006 h 286849"/>
                <a:gd name="connsiteX8" fmla="*/ 75431 w 276225"/>
                <a:gd name="connsiteY8" fmla="*/ 286850 h 286849"/>
                <a:gd name="connsiteX9" fmla="*/ 200795 w 276225"/>
                <a:gd name="connsiteY9" fmla="*/ 286850 h 286849"/>
                <a:gd name="connsiteX10" fmla="*/ 210356 w 276225"/>
                <a:gd name="connsiteY10" fmla="*/ 281006 h 286849"/>
                <a:gd name="connsiteX11" fmla="*/ 242760 w 276225"/>
                <a:gd name="connsiteY11" fmla="*/ 228417 h 286849"/>
                <a:gd name="connsiteX12" fmla="*/ 266664 w 276225"/>
                <a:gd name="connsiteY12" fmla="*/ 189108 h 286849"/>
                <a:gd name="connsiteX13" fmla="*/ 276226 w 276225"/>
                <a:gd name="connsiteY13" fmla="*/ 141300 h 286849"/>
                <a:gd name="connsiteX14" fmla="*/ 276226 w 276225"/>
                <a:gd name="connsiteY14" fmla="*/ 136519 h 286849"/>
                <a:gd name="connsiteX15" fmla="*/ 138113 w 276225"/>
                <a:gd name="connsiteY15" fmla="*/ 0 h 286849"/>
                <a:gd name="connsiteX16" fmla="*/ 244353 w 276225"/>
                <a:gd name="connsiteY16" fmla="*/ 140769 h 286849"/>
                <a:gd name="connsiteX17" fmla="*/ 236917 w 276225"/>
                <a:gd name="connsiteY17" fmla="*/ 177953 h 286849"/>
                <a:gd name="connsiteX18" fmla="*/ 218856 w 276225"/>
                <a:gd name="connsiteY18" fmla="*/ 207169 h 286849"/>
                <a:gd name="connsiteX19" fmla="*/ 188046 w 276225"/>
                <a:gd name="connsiteY19" fmla="*/ 254978 h 286849"/>
                <a:gd name="connsiteX20" fmla="*/ 138113 w 276225"/>
                <a:gd name="connsiteY20" fmla="*/ 254978 h 286849"/>
                <a:gd name="connsiteX21" fmla="*/ 88711 w 276225"/>
                <a:gd name="connsiteY21" fmla="*/ 254978 h 286849"/>
                <a:gd name="connsiteX22" fmla="*/ 57901 w 276225"/>
                <a:gd name="connsiteY22" fmla="*/ 207169 h 286849"/>
                <a:gd name="connsiteX23" fmla="*/ 39840 w 276225"/>
                <a:gd name="connsiteY23" fmla="*/ 177953 h 286849"/>
                <a:gd name="connsiteX24" fmla="*/ 32403 w 276225"/>
                <a:gd name="connsiteY24" fmla="*/ 140769 h 286849"/>
                <a:gd name="connsiteX25" fmla="*/ 32403 w 276225"/>
                <a:gd name="connsiteY25" fmla="*/ 136519 h 286849"/>
                <a:gd name="connsiteX26" fmla="*/ 138644 w 276225"/>
                <a:gd name="connsiteY26" fmla="*/ 31341 h 286849"/>
                <a:gd name="connsiteX27" fmla="*/ 138644 w 276225"/>
                <a:gd name="connsiteY27" fmla="*/ 31341 h 286849"/>
                <a:gd name="connsiteX28" fmla="*/ 138644 w 276225"/>
                <a:gd name="connsiteY28" fmla="*/ 31341 h 286849"/>
                <a:gd name="connsiteX29" fmla="*/ 138644 w 276225"/>
                <a:gd name="connsiteY29" fmla="*/ 31341 h 286849"/>
                <a:gd name="connsiteX30" fmla="*/ 138644 w 276225"/>
                <a:gd name="connsiteY30" fmla="*/ 31341 h 286849"/>
                <a:gd name="connsiteX31" fmla="*/ 138644 w 276225"/>
                <a:gd name="connsiteY31" fmla="*/ 31341 h 286849"/>
                <a:gd name="connsiteX32" fmla="*/ 138644 w 276225"/>
                <a:gd name="connsiteY32" fmla="*/ 31341 h 286849"/>
                <a:gd name="connsiteX33" fmla="*/ 244885 w 276225"/>
                <a:gd name="connsiteY33" fmla="*/ 136519 h 286849"/>
                <a:gd name="connsiteX34" fmla="*/ 244885 w 276225"/>
                <a:gd name="connsiteY34" fmla="*/ 140769 h 28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6225" h="286849">
                  <a:moveTo>
                    <a:pt x="138113" y="0"/>
                  </a:moveTo>
                  <a:cubicBezTo>
                    <a:pt x="138113" y="0"/>
                    <a:pt x="138113" y="0"/>
                    <a:pt x="138113" y="0"/>
                  </a:cubicBezTo>
                  <a:cubicBezTo>
                    <a:pt x="138113" y="0"/>
                    <a:pt x="138113" y="0"/>
                    <a:pt x="138113" y="0"/>
                  </a:cubicBezTo>
                  <a:cubicBezTo>
                    <a:pt x="62682" y="531"/>
                    <a:pt x="1594" y="61088"/>
                    <a:pt x="0" y="136519"/>
                  </a:cubicBezTo>
                  <a:lnTo>
                    <a:pt x="0" y="141300"/>
                  </a:lnTo>
                  <a:cubicBezTo>
                    <a:pt x="531" y="157767"/>
                    <a:pt x="3718" y="173703"/>
                    <a:pt x="9562" y="189108"/>
                  </a:cubicBezTo>
                  <a:cubicBezTo>
                    <a:pt x="15405" y="203451"/>
                    <a:pt x="23373" y="216731"/>
                    <a:pt x="33466" y="228417"/>
                  </a:cubicBezTo>
                  <a:cubicBezTo>
                    <a:pt x="46215" y="242229"/>
                    <a:pt x="60026" y="269320"/>
                    <a:pt x="65869" y="281006"/>
                  </a:cubicBezTo>
                  <a:cubicBezTo>
                    <a:pt x="67463" y="284725"/>
                    <a:pt x="71181" y="286850"/>
                    <a:pt x="75431" y="286850"/>
                  </a:cubicBezTo>
                  <a:lnTo>
                    <a:pt x="200795" y="286850"/>
                  </a:lnTo>
                  <a:cubicBezTo>
                    <a:pt x="205044" y="286850"/>
                    <a:pt x="208763" y="284725"/>
                    <a:pt x="210356" y="281006"/>
                  </a:cubicBezTo>
                  <a:cubicBezTo>
                    <a:pt x="216200" y="269320"/>
                    <a:pt x="230011" y="242229"/>
                    <a:pt x="242760" y="228417"/>
                  </a:cubicBezTo>
                  <a:cubicBezTo>
                    <a:pt x="252853" y="216731"/>
                    <a:pt x="261352" y="203451"/>
                    <a:pt x="266664" y="189108"/>
                  </a:cubicBezTo>
                  <a:cubicBezTo>
                    <a:pt x="272507" y="173703"/>
                    <a:pt x="275694" y="157767"/>
                    <a:pt x="276226" y="141300"/>
                  </a:cubicBezTo>
                  <a:lnTo>
                    <a:pt x="276226" y="136519"/>
                  </a:lnTo>
                  <a:cubicBezTo>
                    <a:pt x="274632" y="61088"/>
                    <a:pt x="213544" y="531"/>
                    <a:pt x="138113" y="0"/>
                  </a:cubicBezTo>
                  <a:close/>
                  <a:moveTo>
                    <a:pt x="244353" y="140769"/>
                  </a:moveTo>
                  <a:cubicBezTo>
                    <a:pt x="243822" y="153518"/>
                    <a:pt x="241166" y="166267"/>
                    <a:pt x="236917" y="177953"/>
                  </a:cubicBezTo>
                  <a:cubicBezTo>
                    <a:pt x="232667" y="188577"/>
                    <a:pt x="226824" y="198670"/>
                    <a:pt x="218856" y="207169"/>
                  </a:cubicBezTo>
                  <a:cubicBezTo>
                    <a:pt x="206638" y="222043"/>
                    <a:pt x="196014" y="237979"/>
                    <a:pt x="188046" y="254978"/>
                  </a:cubicBezTo>
                  <a:lnTo>
                    <a:pt x="138113" y="254978"/>
                  </a:lnTo>
                  <a:lnTo>
                    <a:pt x="88711" y="254978"/>
                  </a:lnTo>
                  <a:cubicBezTo>
                    <a:pt x="80212" y="237979"/>
                    <a:pt x="69588" y="222043"/>
                    <a:pt x="57901" y="207169"/>
                  </a:cubicBezTo>
                  <a:cubicBezTo>
                    <a:pt x="50464" y="198670"/>
                    <a:pt x="44090" y="188577"/>
                    <a:pt x="39840" y="177953"/>
                  </a:cubicBezTo>
                  <a:cubicBezTo>
                    <a:pt x="35059" y="166267"/>
                    <a:pt x="32935" y="153518"/>
                    <a:pt x="32403" y="140769"/>
                  </a:cubicBezTo>
                  <a:lnTo>
                    <a:pt x="32403" y="136519"/>
                  </a:lnTo>
                  <a:cubicBezTo>
                    <a:pt x="33466" y="78618"/>
                    <a:pt x="80743" y="31872"/>
                    <a:pt x="138644" y="31341"/>
                  </a:cubicBezTo>
                  <a:lnTo>
                    <a:pt x="138644" y="31341"/>
                  </a:lnTo>
                  <a:lnTo>
                    <a:pt x="138644" y="31341"/>
                  </a:lnTo>
                  <a:cubicBezTo>
                    <a:pt x="138644" y="31341"/>
                    <a:pt x="138644" y="31341"/>
                    <a:pt x="138644" y="31341"/>
                  </a:cubicBezTo>
                  <a:cubicBezTo>
                    <a:pt x="138644" y="31341"/>
                    <a:pt x="138644" y="31341"/>
                    <a:pt x="138644" y="31341"/>
                  </a:cubicBezTo>
                  <a:lnTo>
                    <a:pt x="138644" y="31341"/>
                  </a:lnTo>
                  <a:lnTo>
                    <a:pt x="138644" y="31341"/>
                  </a:lnTo>
                  <a:cubicBezTo>
                    <a:pt x="196545" y="31872"/>
                    <a:pt x="243822" y="78087"/>
                    <a:pt x="244885" y="136519"/>
                  </a:cubicBezTo>
                  <a:lnTo>
                    <a:pt x="244885" y="140769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3" name="Graphic 17" descr="Bullseye">
            <a:extLst>
              <a:ext uri="{FF2B5EF4-FFF2-40B4-BE49-F238E27FC236}">
                <a16:creationId xmlns:a16="http://schemas.microsoft.com/office/drawing/2014/main" id="{2C84872D-3989-4EF8-865B-68A5B6A13BDB}"/>
              </a:ext>
            </a:extLst>
          </p:cNvPr>
          <p:cNvGrpSpPr/>
          <p:nvPr/>
        </p:nvGrpSpPr>
        <p:grpSpPr>
          <a:xfrm>
            <a:off x="8269395" y="1665495"/>
            <a:ext cx="510694" cy="510694"/>
            <a:chOff x="8270133" y="1666233"/>
            <a:chExt cx="509955" cy="509955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F384780-3078-494C-894A-EB1586C5E8CE}"/>
                </a:ext>
              </a:extLst>
            </p:cNvPr>
            <p:cNvSpPr/>
            <p:nvPr/>
          </p:nvSpPr>
          <p:spPr>
            <a:xfrm>
              <a:off x="8463490" y="1711385"/>
              <a:ext cx="271444" cy="270913"/>
            </a:xfrm>
            <a:custGeom>
              <a:avLst/>
              <a:gdLst>
                <a:gd name="connsiteX0" fmla="*/ 223637 w 271444"/>
                <a:gd name="connsiteY0" fmla="*/ 47808 h 270913"/>
                <a:gd name="connsiteX1" fmla="*/ 218324 w 271444"/>
                <a:gd name="connsiteY1" fmla="*/ 0 h 270913"/>
                <a:gd name="connsiteX2" fmla="*/ 159892 w 271444"/>
                <a:gd name="connsiteY2" fmla="*/ 58432 h 270913"/>
                <a:gd name="connsiteX3" fmla="*/ 163079 w 271444"/>
                <a:gd name="connsiteY3" fmla="*/ 86055 h 270913"/>
                <a:gd name="connsiteX4" fmla="*/ 78087 w 271444"/>
                <a:gd name="connsiteY4" fmla="*/ 171047 h 270913"/>
                <a:gd name="connsiteX5" fmla="*/ 53120 w 271444"/>
                <a:gd name="connsiteY5" fmla="*/ 164673 h 270913"/>
                <a:gd name="connsiteX6" fmla="*/ 0 w 271444"/>
                <a:gd name="connsiteY6" fmla="*/ 217793 h 270913"/>
                <a:gd name="connsiteX7" fmla="*/ 53120 w 271444"/>
                <a:gd name="connsiteY7" fmla="*/ 270914 h 270913"/>
                <a:gd name="connsiteX8" fmla="*/ 106241 w 271444"/>
                <a:gd name="connsiteY8" fmla="*/ 217793 h 270913"/>
                <a:gd name="connsiteX9" fmla="*/ 100397 w 271444"/>
                <a:gd name="connsiteY9" fmla="*/ 193358 h 270913"/>
                <a:gd name="connsiteX10" fmla="*/ 185390 w 271444"/>
                <a:gd name="connsiteY10" fmla="*/ 108365 h 270913"/>
                <a:gd name="connsiteX11" fmla="*/ 213012 w 271444"/>
                <a:gd name="connsiteY11" fmla="*/ 111553 h 270913"/>
                <a:gd name="connsiteX12" fmla="*/ 271445 w 271444"/>
                <a:gd name="connsiteY12" fmla="*/ 53120 h 270913"/>
                <a:gd name="connsiteX13" fmla="*/ 223637 w 271444"/>
                <a:gd name="connsiteY13" fmla="*/ 47808 h 270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1444" h="270913">
                  <a:moveTo>
                    <a:pt x="223637" y="47808"/>
                  </a:moveTo>
                  <a:lnTo>
                    <a:pt x="218324" y="0"/>
                  </a:lnTo>
                  <a:lnTo>
                    <a:pt x="159892" y="58432"/>
                  </a:lnTo>
                  <a:lnTo>
                    <a:pt x="163079" y="86055"/>
                  </a:lnTo>
                  <a:lnTo>
                    <a:pt x="78087" y="171047"/>
                  </a:lnTo>
                  <a:cubicBezTo>
                    <a:pt x="70650" y="167329"/>
                    <a:pt x="62151" y="164673"/>
                    <a:pt x="53120" y="164673"/>
                  </a:cubicBezTo>
                  <a:cubicBezTo>
                    <a:pt x="23904" y="164673"/>
                    <a:pt x="0" y="188577"/>
                    <a:pt x="0" y="217793"/>
                  </a:cubicBezTo>
                  <a:cubicBezTo>
                    <a:pt x="0" y="247009"/>
                    <a:pt x="23904" y="270914"/>
                    <a:pt x="53120" y="270914"/>
                  </a:cubicBezTo>
                  <a:cubicBezTo>
                    <a:pt x="82336" y="270914"/>
                    <a:pt x="106241" y="247009"/>
                    <a:pt x="106241" y="217793"/>
                  </a:cubicBezTo>
                  <a:cubicBezTo>
                    <a:pt x="106241" y="208763"/>
                    <a:pt x="104116" y="200795"/>
                    <a:pt x="100397" y="193358"/>
                  </a:cubicBezTo>
                  <a:lnTo>
                    <a:pt x="185390" y="108365"/>
                  </a:lnTo>
                  <a:lnTo>
                    <a:pt x="213012" y="111553"/>
                  </a:lnTo>
                  <a:lnTo>
                    <a:pt x="271445" y="53120"/>
                  </a:lnTo>
                  <a:lnTo>
                    <a:pt x="223637" y="47808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5B7165-7ED2-455F-9DAD-EDE6FD1A7EB7}"/>
                </a:ext>
              </a:extLst>
            </p:cNvPr>
            <p:cNvSpPr/>
            <p:nvPr/>
          </p:nvSpPr>
          <p:spPr>
            <a:xfrm>
              <a:off x="8315285" y="1727321"/>
              <a:ext cx="403714" cy="403714"/>
            </a:xfrm>
            <a:custGeom>
              <a:avLst/>
              <a:gdLst>
                <a:gd name="connsiteX0" fmla="*/ 376092 w 403714"/>
                <a:gd name="connsiteY0" fmla="*/ 110490 h 403714"/>
                <a:gd name="connsiteX1" fmla="*/ 369186 w 403714"/>
                <a:gd name="connsiteY1" fmla="*/ 117927 h 403714"/>
                <a:gd name="connsiteX2" fmla="*/ 359093 w 403714"/>
                <a:gd name="connsiteY2" fmla="*/ 116865 h 403714"/>
                <a:gd name="connsiteX3" fmla="*/ 347938 w 403714"/>
                <a:gd name="connsiteY3" fmla="*/ 115271 h 403714"/>
                <a:gd name="connsiteX4" fmla="*/ 371842 w 403714"/>
                <a:gd name="connsiteY4" fmla="*/ 201857 h 403714"/>
                <a:gd name="connsiteX5" fmla="*/ 201857 w 403714"/>
                <a:gd name="connsiteY5" fmla="*/ 371842 h 403714"/>
                <a:gd name="connsiteX6" fmla="*/ 31872 w 403714"/>
                <a:gd name="connsiteY6" fmla="*/ 201857 h 403714"/>
                <a:gd name="connsiteX7" fmla="*/ 201857 w 403714"/>
                <a:gd name="connsiteY7" fmla="*/ 31872 h 403714"/>
                <a:gd name="connsiteX8" fmla="*/ 288443 w 403714"/>
                <a:gd name="connsiteY8" fmla="*/ 55776 h 403714"/>
                <a:gd name="connsiteX9" fmla="*/ 287381 w 403714"/>
                <a:gd name="connsiteY9" fmla="*/ 45152 h 403714"/>
                <a:gd name="connsiteX10" fmla="*/ 285787 w 403714"/>
                <a:gd name="connsiteY10" fmla="*/ 34528 h 403714"/>
                <a:gd name="connsiteX11" fmla="*/ 293224 w 403714"/>
                <a:gd name="connsiteY11" fmla="*/ 27091 h 403714"/>
                <a:gd name="connsiteX12" fmla="*/ 296943 w 403714"/>
                <a:gd name="connsiteY12" fmla="*/ 23373 h 403714"/>
                <a:gd name="connsiteX13" fmla="*/ 201857 w 403714"/>
                <a:gd name="connsiteY13" fmla="*/ 0 h 403714"/>
                <a:gd name="connsiteX14" fmla="*/ 0 w 403714"/>
                <a:gd name="connsiteY14" fmla="*/ 201857 h 403714"/>
                <a:gd name="connsiteX15" fmla="*/ 201857 w 403714"/>
                <a:gd name="connsiteY15" fmla="*/ 403714 h 403714"/>
                <a:gd name="connsiteX16" fmla="*/ 403714 w 403714"/>
                <a:gd name="connsiteY16" fmla="*/ 201857 h 403714"/>
                <a:gd name="connsiteX17" fmla="*/ 379810 w 403714"/>
                <a:gd name="connsiteY17" fmla="*/ 107303 h 403714"/>
                <a:gd name="connsiteX18" fmla="*/ 376092 w 403714"/>
                <a:gd name="connsiteY18" fmla="*/ 110490 h 40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3714" h="403714">
                  <a:moveTo>
                    <a:pt x="376092" y="110490"/>
                  </a:moveTo>
                  <a:lnTo>
                    <a:pt x="369186" y="117927"/>
                  </a:lnTo>
                  <a:lnTo>
                    <a:pt x="359093" y="116865"/>
                  </a:lnTo>
                  <a:lnTo>
                    <a:pt x="347938" y="115271"/>
                  </a:lnTo>
                  <a:cubicBezTo>
                    <a:pt x="362812" y="140769"/>
                    <a:pt x="371842" y="169985"/>
                    <a:pt x="371842" y="201857"/>
                  </a:cubicBezTo>
                  <a:cubicBezTo>
                    <a:pt x="371842" y="295349"/>
                    <a:pt x="295349" y="371842"/>
                    <a:pt x="201857" y="371842"/>
                  </a:cubicBezTo>
                  <a:cubicBezTo>
                    <a:pt x="108365" y="371842"/>
                    <a:pt x="31872" y="295349"/>
                    <a:pt x="31872" y="201857"/>
                  </a:cubicBezTo>
                  <a:cubicBezTo>
                    <a:pt x="31872" y="108365"/>
                    <a:pt x="108365" y="31872"/>
                    <a:pt x="201857" y="31872"/>
                  </a:cubicBezTo>
                  <a:cubicBezTo>
                    <a:pt x="233198" y="31872"/>
                    <a:pt x="262946" y="40371"/>
                    <a:pt x="288443" y="55776"/>
                  </a:cubicBezTo>
                  <a:lnTo>
                    <a:pt x="287381" y="45152"/>
                  </a:lnTo>
                  <a:lnTo>
                    <a:pt x="285787" y="34528"/>
                  </a:lnTo>
                  <a:lnTo>
                    <a:pt x="293224" y="27091"/>
                  </a:lnTo>
                  <a:lnTo>
                    <a:pt x="296943" y="23373"/>
                  </a:lnTo>
                  <a:cubicBezTo>
                    <a:pt x="268258" y="8499"/>
                    <a:pt x="236385" y="0"/>
                    <a:pt x="201857" y="0"/>
                  </a:cubicBezTo>
                  <a:cubicBezTo>
                    <a:pt x="90305" y="0"/>
                    <a:pt x="0" y="90305"/>
                    <a:pt x="0" y="201857"/>
                  </a:cubicBezTo>
                  <a:cubicBezTo>
                    <a:pt x="0" y="313410"/>
                    <a:pt x="90305" y="403714"/>
                    <a:pt x="201857" y="403714"/>
                  </a:cubicBezTo>
                  <a:cubicBezTo>
                    <a:pt x="313410" y="403714"/>
                    <a:pt x="403714" y="313410"/>
                    <a:pt x="403714" y="201857"/>
                  </a:cubicBezTo>
                  <a:cubicBezTo>
                    <a:pt x="403714" y="167329"/>
                    <a:pt x="395215" y="135457"/>
                    <a:pt x="379810" y="107303"/>
                  </a:cubicBezTo>
                  <a:lnTo>
                    <a:pt x="376092" y="110490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97B4F44-9BDE-400F-B7C0-208AD3210DD5}"/>
                </a:ext>
              </a:extLst>
            </p:cNvPr>
            <p:cNvSpPr/>
            <p:nvPr/>
          </p:nvSpPr>
          <p:spPr>
            <a:xfrm>
              <a:off x="8389653" y="1801689"/>
              <a:ext cx="254977" cy="254977"/>
            </a:xfrm>
            <a:custGeom>
              <a:avLst/>
              <a:gdLst>
                <a:gd name="connsiteX0" fmla="*/ 216200 w 254977"/>
                <a:gd name="connsiteY0" fmla="*/ 91367 h 254977"/>
                <a:gd name="connsiteX1" fmla="*/ 223105 w 254977"/>
                <a:gd name="connsiteY1" fmla="*/ 127489 h 254977"/>
                <a:gd name="connsiteX2" fmla="*/ 127489 w 254977"/>
                <a:gd name="connsiteY2" fmla="*/ 223105 h 254977"/>
                <a:gd name="connsiteX3" fmla="*/ 31872 w 254977"/>
                <a:gd name="connsiteY3" fmla="*/ 127489 h 254977"/>
                <a:gd name="connsiteX4" fmla="*/ 127489 w 254977"/>
                <a:gd name="connsiteY4" fmla="*/ 31872 h 254977"/>
                <a:gd name="connsiteX5" fmla="*/ 163611 w 254977"/>
                <a:gd name="connsiteY5" fmla="*/ 38778 h 254977"/>
                <a:gd name="connsiteX6" fmla="*/ 187515 w 254977"/>
                <a:gd name="connsiteY6" fmla="*/ 14874 h 254977"/>
                <a:gd name="connsiteX7" fmla="*/ 127489 w 254977"/>
                <a:gd name="connsiteY7" fmla="*/ 0 h 254977"/>
                <a:gd name="connsiteX8" fmla="*/ 0 w 254977"/>
                <a:gd name="connsiteY8" fmla="*/ 127489 h 254977"/>
                <a:gd name="connsiteX9" fmla="*/ 127489 w 254977"/>
                <a:gd name="connsiteY9" fmla="*/ 254978 h 254977"/>
                <a:gd name="connsiteX10" fmla="*/ 254978 w 254977"/>
                <a:gd name="connsiteY10" fmla="*/ 127489 h 254977"/>
                <a:gd name="connsiteX11" fmla="*/ 240104 w 254977"/>
                <a:gd name="connsiteY11" fmla="*/ 67463 h 254977"/>
                <a:gd name="connsiteX12" fmla="*/ 216200 w 254977"/>
                <a:gd name="connsiteY12" fmla="*/ 91367 h 25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4977" h="254977">
                  <a:moveTo>
                    <a:pt x="216200" y="91367"/>
                  </a:moveTo>
                  <a:cubicBezTo>
                    <a:pt x="220980" y="102522"/>
                    <a:pt x="223105" y="114740"/>
                    <a:pt x="223105" y="127489"/>
                  </a:cubicBezTo>
                  <a:cubicBezTo>
                    <a:pt x="223105" y="180078"/>
                    <a:pt x="180078" y="223105"/>
                    <a:pt x="127489" y="223105"/>
                  </a:cubicBezTo>
                  <a:cubicBezTo>
                    <a:pt x="74900" y="223105"/>
                    <a:pt x="31872" y="180078"/>
                    <a:pt x="31872" y="127489"/>
                  </a:cubicBezTo>
                  <a:cubicBezTo>
                    <a:pt x="31872" y="74900"/>
                    <a:pt x="74900" y="31872"/>
                    <a:pt x="127489" y="31872"/>
                  </a:cubicBezTo>
                  <a:cubicBezTo>
                    <a:pt x="140238" y="31872"/>
                    <a:pt x="152455" y="34528"/>
                    <a:pt x="163611" y="38778"/>
                  </a:cubicBezTo>
                  <a:lnTo>
                    <a:pt x="187515" y="14874"/>
                  </a:lnTo>
                  <a:cubicBezTo>
                    <a:pt x="169454" y="5312"/>
                    <a:pt x="149268" y="0"/>
                    <a:pt x="127489" y="0"/>
                  </a:cubicBezTo>
                  <a:cubicBezTo>
                    <a:pt x="57370" y="0"/>
                    <a:pt x="0" y="57370"/>
                    <a:pt x="0" y="127489"/>
                  </a:cubicBezTo>
                  <a:cubicBezTo>
                    <a:pt x="0" y="197608"/>
                    <a:pt x="57370" y="254978"/>
                    <a:pt x="127489" y="254978"/>
                  </a:cubicBezTo>
                  <a:cubicBezTo>
                    <a:pt x="197608" y="254978"/>
                    <a:pt x="254978" y="197608"/>
                    <a:pt x="254978" y="127489"/>
                  </a:cubicBezTo>
                  <a:cubicBezTo>
                    <a:pt x="254978" y="105709"/>
                    <a:pt x="249665" y="85524"/>
                    <a:pt x="240104" y="67463"/>
                  </a:cubicBezTo>
                  <a:lnTo>
                    <a:pt x="216200" y="91367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B3B65739-C292-4BE8-940D-B4644DFF72A6}"/>
              </a:ext>
            </a:extLst>
          </p:cNvPr>
          <p:cNvSpPr txBox="1"/>
          <p:nvPr/>
        </p:nvSpPr>
        <p:spPr>
          <a:xfrm>
            <a:off x="960582" y="637309"/>
            <a:ext cx="4021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Финансовые показатели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5451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Widescreen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Calibi</vt:lpstr>
      <vt:lpstr>Calibri</vt:lpstr>
      <vt:lpstr>Calibri Light</vt:lpstr>
      <vt:lpstr>Office Theme</vt:lpstr>
      <vt:lpstr>Система мгновенного заселения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мгновенного заселения</dc:title>
  <dc:creator>Muradov, Alex</dc:creator>
  <cp:lastModifiedBy>Muradov, Alex</cp:lastModifiedBy>
  <cp:revision>22</cp:revision>
  <dcterms:created xsi:type="dcterms:W3CDTF">2021-12-15T17:36:25Z</dcterms:created>
  <dcterms:modified xsi:type="dcterms:W3CDTF">2021-12-20T09:05:50Z</dcterms:modified>
</cp:coreProperties>
</file>